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3" r:id="rId25"/>
    <p:sldId id="284" r:id="rId26"/>
    <p:sldId id="285" r:id="rId27"/>
    <p:sldId id="286" r:id="rId28"/>
    <p:sldId id="287" r:id="rId29"/>
    <p:sldId id="288" r:id="rId30"/>
    <p:sldId id="280" r:id="rId31"/>
    <p:sldId id="281" r:id="rId32"/>
    <p:sldId id="282" r:id="rId33"/>
    <p:sldId id="259" r:id="rId34"/>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tepc" initials="c"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26T20:55:28.693" idx="1">
    <p:pos x="10" y="10"/>
    <p:text>En esta parte se agregaría una foto  relativa a  agua. un paisaje dividido en tres. agua, vegetacion y zootecnia</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10-26T22:33:46.545" idx="11">
    <p:pos x="19" y="10"/>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4-10-27T06:29:34.720" idx="16">
    <p:pos x="5472" y="1008"/>
    <p:text>Como sugerencia cada item de esta lista puede tener un botón de ver mas+ para ampliar la información de cada uno.</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4-10-27T06:37:55.702" idx="17">
    <p:pos x="403" y="1037"/>
    <p:text>Tabla con cifras de inversión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26T21:12:46.340" idx="3">
    <p:pos x="10" y="10"/>
    <p:text>Colocar una foto de las favelas, los barrios marginales, y el contraste de las grandes urbes mundiales. (NY, Londres, entre otras.)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26T21:59:33.557" idx="5">
    <p:pos x="10" y="19"/>
    <p:text>Incluir tablas de población y proyecciones de la población global</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26T22:09:09.646" idx="7">
    <p:pos x="10" y="28"/>
    <p:text>Incluir Mapa principales rutas marítimas del comercio mundial (Mapa 7)</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10-26T22:53:02.073" idx="12">
    <p:pos x="5760" y="2795"/>
    <p:text>Aqui colocar tres imagenes en tres partes iguales haciendo alusión a los tres modos viales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10-26T22:14:05.925" idx="6">
    <p:pos x="19" y="10"/>
    <p:text>Colocar un mapa de América mostrando el desarrollo vial.Sistemas de carretera ( Mapa 1) Norte america Vs américa y mapa 2 que es el sistema de ferrovías
</p:text>
  </p:cm>
  <p:cm authorId="0" dt="2014-10-26T23:08:13.073" idx="15">
    <p:pos x="5552" y="3249"/>
    <p:text>ojo! actualizar</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10-26T23:08:00.674" idx="14">
    <p:pos x="5634" y="3203"/>
    <p:text>ojo! actualizar</p:text>
  </p:cm>
  <p:cm authorId="0" dt="2014-10-26T23:17:56.622" idx="8">
    <p:pos x="35" y="2"/>
    <p:text>mapa 2 que es el sistema de ferrovías
actualizarlo</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10-26T22:36:01.656" idx="9">
    <p:pos x="28" y="10"/>
    <p:text>( Mapa3) desarrollo fluvial</p:text>
  </p:cm>
  <p:cm authorId="0" dt="2014-10-26T23:07:47.289" idx="13">
    <p:pos x="5586" y="3249"/>
    <p:text>ojo! actualizar</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10-26T22:33:51.439" idx="10">
    <p:pos x="19"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6D71901-9D06-49D8-A55B-26877FEE7EE8}" type="datetimeFigureOut">
              <a:rPr lang="es-ES" smtClean="0"/>
              <a:t>27/06/2021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1AE55D-2A28-4CE2-A6EF-01AB5ACAA27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71901-9D06-49D8-A55B-26877FEE7EE8}" type="datetimeFigureOut">
              <a:rPr lang="es-ES" smtClean="0"/>
              <a:t>27/06/2021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AE55D-2A28-4CE2-A6EF-01AB5ACAA27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comments" Target="../comments/commen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628800"/>
            <a:ext cx="8352928" cy="2691731"/>
          </a:xfrm>
        </p:spPr>
        <p:txBody>
          <a:bodyPr>
            <a:normAutofit/>
          </a:bodyPr>
          <a:lstStyle/>
          <a:p>
            <a:r>
              <a:rPr lang="es-CO" sz="3600" dirty="0"/>
              <a:t>INTEGRACIÓN FLUVIAL DE SUR AMÉRICA (IFSA)</a:t>
            </a:r>
            <a:endParaRPr lang="es-ES" sz="3600" dirty="0"/>
          </a:p>
        </p:txBody>
      </p:sp>
      <p:sp>
        <p:nvSpPr>
          <p:cNvPr id="3" name="2 Subtítulo"/>
          <p:cNvSpPr>
            <a:spLocks noGrp="1"/>
          </p:cNvSpPr>
          <p:nvPr>
            <p:ph type="subTitle" idx="1"/>
          </p:nvPr>
        </p:nvSpPr>
        <p:spPr>
          <a:xfrm>
            <a:off x="0" y="4005064"/>
            <a:ext cx="9144000" cy="2852936"/>
          </a:xfrm>
        </p:spPr>
        <p:txBody>
          <a:bodyPr>
            <a:normAutofit fontScale="32500" lnSpcReduction="20000"/>
          </a:bodyPr>
          <a:lstStyle/>
          <a:p>
            <a:r>
              <a:rPr lang="es-CO" sz="7300" dirty="0"/>
              <a:t>Fundación Mariano Ospina Pérez </a:t>
            </a:r>
          </a:p>
          <a:p>
            <a:pPr>
              <a:lnSpc>
                <a:spcPct val="120000"/>
              </a:lnSpc>
            </a:pPr>
            <a:r>
              <a:rPr lang="es-CO" sz="7300" dirty="0"/>
              <a:t>Centro de Integración Fluvial de Sur América (CIFSA)</a:t>
            </a:r>
          </a:p>
          <a:p>
            <a:endParaRPr lang="es-CO" sz="7300" dirty="0"/>
          </a:p>
          <a:p>
            <a:r>
              <a:rPr lang="es-CO" sz="7300" dirty="0"/>
              <a:t>Mariano Ospina H. </a:t>
            </a:r>
          </a:p>
          <a:p>
            <a:r>
              <a:rPr lang="es-CO" sz="7300" dirty="0"/>
              <a:t>Ingeniero – Biólogo. </a:t>
            </a:r>
          </a:p>
          <a:p>
            <a:endParaRPr lang="es-CO" sz="7300" dirty="0"/>
          </a:p>
          <a:p>
            <a:r>
              <a:rPr lang="es-CO" sz="7300" dirty="0"/>
              <a:t>Bogotá D.C. Colombia.2014</a:t>
            </a:r>
          </a:p>
          <a:p>
            <a:endParaRPr lang="es-ES" sz="2800" dirty="0"/>
          </a:p>
        </p:txBody>
      </p:sp>
      <p:pic>
        <p:nvPicPr>
          <p:cNvPr id="1026" name="Picture 2" descr="C:\Users\chotepc\Desktop\unnamed.jpg"/>
          <p:cNvPicPr>
            <a:picLocks noChangeAspect="1" noChangeArrowheads="1"/>
          </p:cNvPicPr>
          <p:nvPr/>
        </p:nvPicPr>
        <p:blipFill>
          <a:blip r:embed="rId2" cstate="print"/>
          <a:srcRect/>
          <a:stretch>
            <a:fillRect/>
          </a:stretch>
        </p:blipFill>
        <p:spPr bwMode="auto">
          <a:xfrm>
            <a:off x="4277057" y="7101408"/>
            <a:ext cx="4866943" cy="2736304"/>
          </a:xfrm>
          <a:prstGeom prst="rect">
            <a:avLst/>
          </a:prstGeom>
          <a:noFill/>
        </p:spPr>
      </p:pic>
      <p:sp>
        <p:nvSpPr>
          <p:cNvPr id="7" name="1 Título"/>
          <p:cNvSpPr txBox="1">
            <a:spLocks/>
          </p:cNvSpPr>
          <p:nvPr/>
        </p:nvSpPr>
        <p:spPr>
          <a:xfrm>
            <a:off x="0" y="7821488"/>
            <a:ext cx="3563888" cy="1512168"/>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a:p>
            <a:pPr marL="0" marR="0" lvl="0" indent="0" algn="r" defTabSz="914400" rtl="0" eaLnBrk="1" fontAlgn="auto" latinLnBrk="0" hangingPunct="1">
              <a:lnSpc>
                <a:spcPct val="100000"/>
              </a:lnSpc>
              <a:spcBef>
                <a:spcPct val="0"/>
              </a:spcBef>
              <a:spcAft>
                <a:spcPts val="0"/>
              </a:spcAft>
              <a:buClrTx/>
              <a:buSzTx/>
              <a:buFontTx/>
              <a:buNone/>
              <a:tabLst/>
              <a:defRPr/>
            </a:pPr>
            <a:r>
              <a:rPr lang="es-CO" sz="2000" dirty="0">
                <a:latin typeface="+mj-lt"/>
                <a:ea typeface="+mj-ea"/>
                <a:cs typeface="+mj-cs"/>
              </a:rPr>
              <a:t>Con el fondo de sur América</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err="1">
                <a:ln>
                  <a:noFill/>
                </a:ln>
                <a:effectLst/>
                <a:uLnTx/>
                <a:uFillTx/>
                <a:latin typeface="+mj-lt"/>
                <a:ea typeface="+mj-ea"/>
                <a:cs typeface="+mj-cs"/>
              </a:rPr>
              <a:t>Tambien</a:t>
            </a:r>
            <a:r>
              <a:rPr kumimoji="0" lang="es-CO" sz="2000" b="0" i="0" u="none" strike="noStrike" kern="1200" cap="none" spc="0" normalizeH="0" noProof="0" dirty="0">
                <a:ln>
                  <a:noFill/>
                </a:ln>
                <a:effectLst/>
                <a:uLnTx/>
                <a:uFillTx/>
                <a:latin typeface="+mj-lt"/>
                <a:ea typeface="+mj-ea"/>
                <a:cs typeface="+mj-cs"/>
              </a:rPr>
              <a:t> está la referencia del diseño de la caratula con el logo de IFSA y una Foto de sur América (Caratula del Libro IFSA)</a:t>
            </a:r>
            <a:endParaRPr kumimoji="0" lang="es-ES" sz="2000" b="0" i="0" u="none" strike="noStrike" kern="1200" cap="none" spc="0" normalizeH="0" baseline="0" noProof="0" dirty="0">
              <a:ln>
                <a:noFill/>
              </a:ln>
              <a:effectLst/>
              <a:uLnTx/>
              <a:uFillTx/>
              <a:latin typeface="+mj-lt"/>
              <a:ea typeface="+mj-ea"/>
              <a:cs typeface="+mj-cs"/>
            </a:endParaRPr>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chotepc\Desktop\Referencias presentacion\047_preview47.jpg"/>
          <p:cNvPicPr>
            <a:picLocks noChangeAspect="1" noChangeArrowheads="1"/>
          </p:cNvPicPr>
          <p:nvPr/>
        </p:nvPicPr>
        <p:blipFill>
          <a:blip r:embed="rId2" cstate="print"/>
          <a:srcRect/>
          <a:stretch>
            <a:fillRect/>
          </a:stretch>
        </p:blipFill>
        <p:spPr bwMode="auto">
          <a:xfrm>
            <a:off x="4572000" y="7245424"/>
            <a:ext cx="4808752" cy="2703587"/>
          </a:xfrm>
          <a:prstGeom prst="rect">
            <a:avLst/>
          </a:prstGeom>
          <a:noFill/>
        </p:spPr>
      </p:pic>
      <p:sp>
        <p:nvSpPr>
          <p:cNvPr id="8"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4098" name="Picture 2"/>
          <p:cNvPicPr>
            <a:picLocks noChangeAspect="1" noChangeArrowheads="1"/>
          </p:cNvPicPr>
          <p:nvPr/>
        </p:nvPicPr>
        <p:blipFill>
          <a:blip r:embed="rId3" cstate="print"/>
          <a:srcRect/>
          <a:stretch>
            <a:fillRect/>
          </a:stretch>
        </p:blipFill>
        <p:spPr bwMode="auto">
          <a:xfrm>
            <a:off x="1095375" y="819150"/>
            <a:ext cx="6953250" cy="5219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2536" y="-171400"/>
            <a:ext cx="10225136" cy="72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chotepc\Desktop\Referencias presentacion\047_preview47.jpg"/>
          <p:cNvPicPr>
            <a:picLocks noChangeAspect="1" noChangeArrowheads="1"/>
          </p:cNvPicPr>
          <p:nvPr/>
        </p:nvPicPr>
        <p:blipFill>
          <a:blip r:embed="rId2" cstate="print"/>
          <a:srcRect/>
          <a:stretch>
            <a:fillRect/>
          </a:stretch>
        </p:blipFill>
        <p:spPr bwMode="auto">
          <a:xfrm>
            <a:off x="4572000" y="7245424"/>
            <a:ext cx="4808752" cy="2703587"/>
          </a:xfrm>
          <a:prstGeom prst="rect">
            <a:avLst/>
          </a:prstGeom>
          <a:noFill/>
        </p:spPr>
      </p:pic>
      <p:sp>
        <p:nvSpPr>
          <p:cNvPr id="8"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5122" name="Picture 2" descr="C:\Users\chotepc\Desktop\img11.png"/>
          <p:cNvPicPr>
            <a:picLocks noChangeAspect="1" noChangeArrowheads="1"/>
          </p:cNvPicPr>
          <p:nvPr/>
        </p:nvPicPr>
        <p:blipFill>
          <a:blip r:embed="rId3" cstate="print"/>
          <a:srcRect/>
          <a:stretch>
            <a:fillRect/>
          </a:stretch>
        </p:blipFill>
        <p:spPr bwMode="auto">
          <a:xfrm>
            <a:off x="539552" y="1052736"/>
            <a:ext cx="8199293" cy="5090641"/>
          </a:xfrm>
          <a:prstGeom prst="rect">
            <a:avLst/>
          </a:prstGeom>
          <a:noFill/>
        </p:spPr>
      </p:pic>
      <p:graphicFrame>
        <p:nvGraphicFramePr>
          <p:cNvPr id="10" name="9 Tabla"/>
          <p:cNvGraphicFramePr>
            <a:graphicFrameLocks noGrp="1"/>
          </p:cNvGraphicFramePr>
          <p:nvPr/>
        </p:nvGraphicFramePr>
        <p:xfrm>
          <a:off x="539552" y="0"/>
          <a:ext cx="8064896" cy="648072"/>
        </p:xfrm>
        <a:graphic>
          <a:graphicData uri="http://schemas.openxmlformats.org/drawingml/2006/table">
            <a:tbl>
              <a:tblPr/>
              <a:tblGrid>
                <a:gridCol w="8064896">
                  <a:extLst>
                    <a:ext uri="{9D8B030D-6E8A-4147-A177-3AD203B41FA5}">
                      <a16:colId xmlns:a16="http://schemas.microsoft.com/office/drawing/2014/main" val="20000"/>
                    </a:ext>
                  </a:extLst>
                </a:gridCol>
              </a:tblGrid>
              <a:tr h="648072">
                <a:tc>
                  <a:txBody>
                    <a:bodyPr/>
                    <a:lstStyle/>
                    <a:p>
                      <a:r>
                        <a:rPr lang="es-ES" sz="2800" b="0" i="0" dirty="0">
                          <a:solidFill>
                            <a:schemeClr val="bg1"/>
                          </a:solidFill>
                          <a:latin typeface="inherit"/>
                        </a:rPr>
                        <a:t>Movilización de carga en Brasil (%) </a:t>
                      </a:r>
                    </a:p>
                  </a:txBody>
                  <a:tcPr marT="95250" marB="9525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620688"/>
            <a:ext cx="7772400" cy="1470025"/>
          </a:xfrm>
        </p:spPr>
        <p:txBody>
          <a:bodyPr/>
          <a:lstStyle/>
          <a:p>
            <a:r>
              <a:rPr lang="es-CO" dirty="0"/>
              <a:t>PORCENTAJES DE INVERSION</a:t>
            </a:r>
            <a:endParaRPr lang="es-ES" dirty="0"/>
          </a:p>
        </p:txBody>
      </p:sp>
      <p:sp>
        <p:nvSpPr>
          <p:cNvPr id="3" name="2 Subtítulo"/>
          <p:cNvSpPr>
            <a:spLocks noGrp="1"/>
          </p:cNvSpPr>
          <p:nvPr>
            <p:ph type="subTitle" idx="1"/>
          </p:nvPr>
        </p:nvSpPr>
        <p:spPr>
          <a:xfrm>
            <a:off x="1371600" y="2348880"/>
            <a:ext cx="6400800" cy="3289920"/>
          </a:xfrm>
        </p:spPr>
        <p:txBody>
          <a:bodyPr>
            <a:normAutofit fontScale="85000" lnSpcReduction="20000"/>
          </a:bodyPr>
          <a:lstStyle/>
          <a:p>
            <a:r>
              <a:rPr lang="es-ES" dirty="0"/>
              <a:t>Y todo lo anterior se ha logrado porque (según el Banco Mundial) Entre el 5% y el 7% del Producto Interno Bruto -PIB- de las naciones desarrolladas lo están destinando a invertir en sus infraestructuras mientras que en Sudamérica esta cifra ha oscilado entre un 3% y un 5% del PIB. De estas sumas entre un 1,1% y un 2,1% del PIB va al sector transporte.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ACUERDOS COMERCIALES</a:t>
            </a:r>
            <a:endParaRPr lang="es-ES" dirty="0"/>
          </a:p>
        </p:txBody>
      </p:sp>
      <p:sp>
        <p:nvSpPr>
          <p:cNvPr id="3" name="2 Marcador de contenido"/>
          <p:cNvSpPr>
            <a:spLocks noGrp="1"/>
          </p:cNvSpPr>
          <p:nvPr>
            <p:ph idx="1"/>
          </p:nvPr>
        </p:nvSpPr>
        <p:spPr/>
        <p:txBody>
          <a:bodyPr>
            <a:normAutofit/>
          </a:bodyPr>
          <a:lstStyle/>
          <a:p>
            <a:r>
              <a:rPr lang="es-ES" dirty="0"/>
              <a:t>Mercado Común Centroamericano</a:t>
            </a:r>
          </a:p>
          <a:p>
            <a:r>
              <a:rPr lang="es-ES" dirty="0"/>
              <a:t>Comunidad Andina de Naciones </a:t>
            </a:r>
          </a:p>
          <a:p>
            <a:r>
              <a:rPr lang="es-ES" dirty="0"/>
              <a:t>Asociación Latinoamericana de I. </a:t>
            </a:r>
          </a:p>
          <a:p>
            <a:r>
              <a:rPr lang="es-ES" dirty="0"/>
              <a:t>Mercado Común del Caribe </a:t>
            </a:r>
          </a:p>
          <a:p>
            <a:r>
              <a:rPr lang="es-ES" dirty="0"/>
              <a:t>NAFTA </a:t>
            </a:r>
          </a:p>
          <a:p>
            <a:r>
              <a:rPr lang="es-ES" dirty="0"/>
              <a:t>MERCOSUR</a:t>
            </a:r>
          </a:p>
          <a:p>
            <a:r>
              <a:rPr lang="es-ES" dirty="0"/>
              <a:t>Grupo de los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ZONAS DE LIBRE COMERCIO</a:t>
            </a:r>
            <a:endParaRPr lang="es-ES" dirty="0"/>
          </a:p>
        </p:txBody>
      </p:sp>
      <p:sp>
        <p:nvSpPr>
          <p:cNvPr id="3" name="2 Marcador de contenido"/>
          <p:cNvSpPr>
            <a:spLocks noGrp="1"/>
          </p:cNvSpPr>
          <p:nvPr>
            <p:ph idx="1"/>
          </p:nvPr>
        </p:nvSpPr>
        <p:spPr/>
        <p:txBody>
          <a:bodyPr>
            <a:normAutofit/>
          </a:bodyPr>
          <a:lstStyle/>
          <a:p>
            <a:r>
              <a:rPr lang="es-ES" dirty="0"/>
              <a:t>Colombia – </a:t>
            </a:r>
            <a:r>
              <a:rPr lang="es-ES" dirty="0" err="1"/>
              <a:t>Caricom</a:t>
            </a:r>
            <a:r>
              <a:rPr lang="es-ES" dirty="0"/>
              <a:t> </a:t>
            </a:r>
          </a:p>
          <a:p>
            <a:r>
              <a:rPr lang="es-ES" dirty="0"/>
              <a:t>Chile – Colombia </a:t>
            </a:r>
          </a:p>
          <a:p>
            <a:r>
              <a:rPr lang="es-ES" dirty="0"/>
              <a:t>México – Costa Rica </a:t>
            </a:r>
          </a:p>
          <a:p>
            <a:r>
              <a:rPr lang="es-ES" dirty="0"/>
              <a:t>México – Bolivia </a:t>
            </a:r>
          </a:p>
          <a:p>
            <a:r>
              <a:rPr lang="es-ES" dirty="0"/>
              <a:t>Chile-México y Chile- Unión Europea </a:t>
            </a:r>
          </a:p>
          <a:p>
            <a:r>
              <a:rPr lang="es-ES" dirty="0"/>
              <a:t>Chile-Canadá y Chile-Mercosur </a:t>
            </a:r>
          </a:p>
          <a:p>
            <a:r>
              <a:rPr lang="es-ES" dirty="0"/>
              <a:t>CAN – MERCOSUR</a:t>
            </a:r>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3845024"/>
          </a:xfrm>
        </p:spPr>
        <p:txBody>
          <a:bodyPr>
            <a:normAutofit fontScale="92500" lnSpcReduction="10000"/>
          </a:bodyPr>
          <a:lstStyle/>
          <a:p>
            <a:pPr>
              <a:buNone/>
            </a:pPr>
            <a:r>
              <a:rPr lang="es-ES" dirty="0"/>
              <a:t>Frente a esta realidad inocultable No podemos limitarnos a buscar las razones históricas de nuestro atraso sino que debemos enfocar nuestros esfuerzos hacia soluciones prácticas que nos permitan cerrar, en cuanto sea posible, las brechas que nos separan de los países avanzados. Por ello tenemos que conocer, analizar y APROVECHAR las ventajas comparativas de nuestro subcontinente.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VENTAJAS COMPETITIVAS</a:t>
            </a:r>
            <a:br>
              <a:rPr lang="es-CO" dirty="0"/>
            </a:br>
            <a:r>
              <a:rPr lang="es-CO" dirty="0"/>
              <a:t>DE SUR AMÉRICA</a:t>
            </a:r>
            <a:endParaRPr lang="es-ES" dirty="0"/>
          </a:p>
        </p:txBody>
      </p:sp>
      <p:sp>
        <p:nvSpPr>
          <p:cNvPr id="3" name="2 Marcador de contenido"/>
          <p:cNvSpPr>
            <a:spLocks noGrp="1"/>
          </p:cNvSpPr>
          <p:nvPr>
            <p:ph idx="1"/>
          </p:nvPr>
        </p:nvSpPr>
        <p:spPr/>
        <p:txBody>
          <a:bodyPr/>
          <a:lstStyle/>
          <a:p>
            <a:r>
              <a:rPr lang="es-ES" dirty="0"/>
              <a:t>Sur América posee el mayor sistema fluvial del planeta</a:t>
            </a:r>
          </a:p>
          <a:p>
            <a:r>
              <a:rPr lang="es-ES" dirty="0"/>
              <a:t> Tenemos una BIODIVERSIDAD reconocida mundialmente y una gran área del continente disponible para diferentes usos económicos (como, por ejemplo, para usos agrícolas).</a:t>
            </a:r>
          </a:p>
          <a:p>
            <a:r>
              <a:rPr lang="es-CO" dirty="0"/>
              <a:t>Hay un aumento en la demanda de alimentos a nivel mundial </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Por las razones anteriores:</a:t>
            </a:r>
          </a:p>
        </p:txBody>
      </p:sp>
      <p:sp>
        <p:nvSpPr>
          <p:cNvPr id="3" name="2 Marcador de contenido"/>
          <p:cNvSpPr>
            <a:spLocks noGrp="1"/>
          </p:cNvSpPr>
          <p:nvPr>
            <p:ph idx="1"/>
          </p:nvPr>
        </p:nvSpPr>
        <p:spPr/>
        <p:txBody>
          <a:bodyPr>
            <a:normAutofit fontScale="92500" lnSpcReduction="20000"/>
          </a:bodyPr>
          <a:lstStyle/>
          <a:p>
            <a:pPr>
              <a:buNone/>
            </a:pPr>
            <a:r>
              <a:rPr lang="es-ES" dirty="0"/>
              <a:t>Debemos tratar de utilizar, en la medida de lo posible y para mover grandes volúmenes de carga, esa especie de AUTOPISTAS NATURALES que la naturaleza nos dio a los colombianos y a los sudamericanos.</a:t>
            </a:r>
          </a:p>
          <a:p>
            <a:pPr>
              <a:buNone/>
            </a:pPr>
            <a:r>
              <a:rPr lang="es-ES" dirty="0"/>
              <a:t> Y dentro de estas autopistas naturales La más importante es la que conforma EL PROYECTO DE INTERCONEXION FLUVIAL DE SURAMERICA (IFSA) que bien puede contribuir a la solución de LA PARADOJA SUDAMERICANA antes citada, como veremos a continuación.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OBJETIVO GENERAL</a:t>
            </a:r>
            <a:endParaRPr lang="es-ES" dirty="0"/>
          </a:p>
        </p:txBody>
      </p:sp>
      <p:sp>
        <p:nvSpPr>
          <p:cNvPr id="3" name="2 Marcador de contenido"/>
          <p:cNvSpPr>
            <a:spLocks noGrp="1"/>
          </p:cNvSpPr>
          <p:nvPr>
            <p:ph idx="1"/>
          </p:nvPr>
        </p:nvSpPr>
        <p:spPr/>
        <p:txBody>
          <a:bodyPr>
            <a:normAutofit fontScale="85000" lnSpcReduction="10000"/>
          </a:bodyPr>
          <a:lstStyle/>
          <a:p>
            <a:pPr>
              <a:buNone/>
            </a:pPr>
            <a:r>
              <a:rPr lang="es-CO" dirty="0"/>
              <a:t>La conexión continental entre Sur América y Asia,  a través del corredor intermodal que desarrollará por etapas, con 4 componentes básicos: fluvial, carretero en transición a férreo, y marítimo.</a:t>
            </a:r>
          </a:p>
          <a:p>
            <a:pPr>
              <a:buNone/>
            </a:pPr>
            <a:endParaRPr lang="es-ES" dirty="0"/>
          </a:p>
          <a:p>
            <a:pPr>
              <a:buNone/>
            </a:pPr>
            <a:r>
              <a:rPr lang="es-CO" dirty="0"/>
              <a:t>Para la ejecución del proyecto se han analizado múltiples alternativas, que fueron evaluadas de acuerdo a parámetros técnicos, económicos, sociales y ambientales. Para ello a continuación se describe cada una de las alternativas propuestas en cada uno de los modos de transporte:</a:t>
            </a:r>
            <a:endParaRPr lang="es-ES" dirty="0"/>
          </a:p>
          <a:p>
            <a:pPr>
              <a:buNone/>
            </a:pP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OBJETIVOS ESPECÍFICOS</a:t>
            </a:r>
            <a:endParaRPr lang="es-ES" dirty="0"/>
          </a:p>
        </p:txBody>
      </p:sp>
      <p:sp>
        <p:nvSpPr>
          <p:cNvPr id="3" name="2 Marcador de contenido"/>
          <p:cNvSpPr>
            <a:spLocks noGrp="1"/>
          </p:cNvSpPr>
          <p:nvPr>
            <p:ph idx="1"/>
          </p:nvPr>
        </p:nvSpPr>
        <p:spPr/>
        <p:txBody>
          <a:bodyPr>
            <a:normAutofit fontScale="55000" lnSpcReduction="20000"/>
          </a:bodyPr>
          <a:lstStyle/>
          <a:p>
            <a:r>
              <a:rPr lang="es-CO" dirty="0"/>
              <a:t>Integración de la región amazónica de los 4 países: Brasil, Colombia, Ecuador y Perú.</a:t>
            </a:r>
            <a:endParaRPr lang="es-ES" dirty="0"/>
          </a:p>
          <a:p>
            <a:r>
              <a:rPr lang="es-CO" dirty="0"/>
              <a:t>Desarrollar escenarios de integración internación al en el Marco de los BRICS: los mercados emergentes de Brasil, Rusia, India, China y Suráfrica.</a:t>
            </a:r>
            <a:endParaRPr lang="es-ES" dirty="0"/>
          </a:p>
          <a:p>
            <a:r>
              <a:rPr lang="es-CO" dirty="0"/>
              <a:t>Protección del ecosistema amazónico a través de un proyecto de infraestructura fluvial que reconoce la biodiversidad como el eje del desarrollo.</a:t>
            </a:r>
            <a:endParaRPr lang="es-ES" dirty="0"/>
          </a:p>
          <a:p>
            <a:r>
              <a:rPr lang="es-CO" dirty="0"/>
              <a:t>Divulgar el conocimiento de la biodiversidad amazónica, a través del turismo científico y ecológico. </a:t>
            </a:r>
            <a:endParaRPr lang="es-ES" dirty="0"/>
          </a:p>
          <a:p>
            <a:r>
              <a:rPr lang="es-CO" dirty="0"/>
              <a:t>Integrar la región de la  Orinoquia, Valles interandinos de la cordillera oriental y central con el Corredor propuesto, permitiéndoles una salida a los mercados del océano pacífico  </a:t>
            </a:r>
            <a:endParaRPr lang="es-ES" dirty="0"/>
          </a:p>
          <a:p>
            <a:r>
              <a:rPr lang="es-CO" dirty="0"/>
              <a:t>Plantear nuevos escenarios de competitividad para el país, aprovechando los recursos fluviales, de biodiversidad, y las ventajas del posicionamiento geográfico en Sur América.</a:t>
            </a:r>
            <a:endParaRPr lang="es-ES" dirty="0"/>
          </a:p>
          <a:p>
            <a:r>
              <a:rPr lang="es-CO" dirty="0"/>
              <a:t>Generar nueva infraestructura férrea que compita de manera efectiva, eficiente y ecológica con el actual modo carretero.</a:t>
            </a:r>
            <a:endParaRPr lang="es-ES" dirty="0"/>
          </a:p>
          <a:p>
            <a:r>
              <a:rPr lang="es-CO" dirty="0"/>
              <a:t>Generar nuevos centros de productividad que potencien escenarios de paz y reconciliación, en el posconflicto.</a:t>
            </a:r>
            <a:endParaRPr lang="es-ES" dirty="0"/>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11960" y="1052736"/>
            <a:ext cx="4608512" cy="4752528"/>
          </a:xfrm>
        </p:spPr>
        <p:txBody>
          <a:bodyPr>
            <a:noAutofit/>
          </a:bodyPr>
          <a:lstStyle/>
          <a:p>
            <a:pPr algn="l"/>
            <a:r>
              <a:rPr lang="es-CO" sz="2000" i="1" dirty="0"/>
              <a:t>Sur América es un continente joven lleno de riquezas representadas en sus recursos naturales tales como:</a:t>
            </a:r>
          </a:p>
          <a:p>
            <a:pPr algn="l">
              <a:buFont typeface="Arial" pitchFamily="34" charset="0"/>
              <a:buChar char="•"/>
            </a:pPr>
            <a:r>
              <a:rPr lang="es-CO" sz="2000" i="1" dirty="0"/>
              <a:t>Agua dulce</a:t>
            </a:r>
          </a:p>
          <a:p>
            <a:pPr algn="l">
              <a:buFont typeface="Arial" pitchFamily="34" charset="0"/>
              <a:buChar char="•"/>
            </a:pPr>
            <a:r>
              <a:rPr lang="es-CO" sz="2000" i="1" dirty="0"/>
              <a:t>La mayor biodiversidad animal y vegetal del planeta</a:t>
            </a:r>
          </a:p>
          <a:p>
            <a:pPr algn="l">
              <a:buFont typeface="Arial" pitchFamily="34" charset="0"/>
              <a:buChar char="•"/>
            </a:pPr>
            <a:r>
              <a:rPr lang="es-CO" sz="2000" i="1" dirty="0"/>
              <a:t>Valiosos minerales</a:t>
            </a:r>
          </a:p>
          <a:p>
            <a:pPr algn="l">
              <a:buFont typeface="Arial" pitchFamily="34" charset="0"/>
              <a:buChar char="•"/>
            </a:pPr>
            <a:r>
              <a:rPr lang="es-CO" sz="2000" i="1" dirty="0"/>
              <a:t>Recursos energéticos tales como: Energía fósil, hidráulica, solar, térmica, eólica y marina, entre otros. </a:t>
            </a:r>
          </a:p>
          <a:p>
            <a:pPr algn="l"/>
            <a:endParaRPr lang="es-CO" sz="2000" i="1" dirty="0"/>
          </a:p>
          <a:p>
            <a:pPr algn="l"/>
            <a:r>
              <a:rPr lang="es-CO" sz="2000" i="1" dirty="0"/>
              <a:t>Todos estos recursos constituyen el gran valor de este Continente que a pesar de esa riqueza sigue afectado por un marcado subdesarrollo económico y social .</a:t>
            </a:r>
            <a:endParaRPr lang="es-ES" sz="2000" i="1" dirty="0"/>
          </a:p>
        </p:txBody>
      </p:sp>
      <p:sp>
        <p:nvSpPr>
          <p:cNvPr id="7"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a:p>
            <a:pPr marL="0" marR="0" lvl="0" indent="0" algn="r" defTabSz="914400" rtl="0" eaLnBrk="1" fontAlgn="auto" latinLnBrk="0" hangingPunct="1">
              <a:lnSpc>
                <a:spcPct val="100000"/>
              </a:lnSpc>
              <a:spcBef>
                <a:spcPct val="0"/>
              </a:spcBef>
              <a:spcAft>
                <a:spcPts val="0"/>
              </a:spcAft>
              <a:buClrTx/>
              <a:buSzTx/>
              <a:buFontTx/>
              <a:buNone/>
              <a:tabLst/>
              <a:defRPr/>
            </a:pPr>
            <a:r>
              <a:rPr lang="es-CO" sz="2000" dirty="0">
                <a:latin typeface="+mj-lt"/>
                <a:ea typeface="+mj-ea"/>
                <a:cs typeface="+mj-cs"/>
              </a:rPr>
              <a:t>Como la </a:t>
            </a:r>
            <a:r>
              <a:rPr lang="es-CO" sz="2000" dirty="0" err="1">
                <a:latin typeface="+mj-lt"/>
                <a:ea typeface="+mj-ea"/>
                <a:cs typeface="+mj-cs"/>
              </a:rPr>
              <a:t>presentacion</a:t>
            </a:r>
            <a:r>
              <a:rPr lang="es-CO" sz="2000" dirty="0">
                <a:latin typeface="+mj-lt"/>
                <a:ea typeface="+mj-ea"/>
                <a:cs typeface="+mj-cs"/>
              </a:rPr>
              <a:t> de Manaos</a:t>
            </a:r>
            <a:endParaRPr kumimoji="0" lang="es-ES" sz="2000" b="0" i="0" u="none" strike="noStrike" kern="1200" cap="none" spc="0" normalizeH="0" baseline="0" noProof="0" dirty="0">
              <a:ln>
                <a:noFill/>
              </a:ln>
              <a:effectLst/>
              <a:uLnTx/>
              <a:uFillTx/>
              <a:latin typeface="+mj-lt"/>
              <a:ea typeface="+mj-ea"/>
              <a:cs typeface="+mj-cs"/>
            </a:endParaRPr>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0" y="0"/>
            <a:ext cx="37799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Users\chotepc\Desktop\Videos IFSA DVD Viaje Natibo y R Putumayo\manta.png"/>
          <p:cNvPicPr>
            <a:picLocks noChangeAspect="1" noChangeArrowheads="1"/>
          </p:cNvPicPr>
          <p:nvPr/>
        </p:nvPicPr>
        <p:blipFill>
          <a:blip r:embed="rId2" cstate="print"/>
          <a:srcRect/>
          <a:stretch>
            <a:fillRect/>
          </a:stretch>
        </p:blipFill>
        <p:spPr bwMode="auto">
          <a:xfrm>
            <a:off x="4283968" y="7173416"/>
            <a:ext cx="5819775" cy="80867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CO" sz="2800" dirty="0"/>
              <a:t>¿EN QUÉ CONSISTE EL PROYECTO IFSA?</a:t>
            </a:r>
            <a:endParaRPr lang="es-ES" sz="2800" dirty="0"/>
          </a:p>
        </p:txBody>
      </p:sp>
      <p:sp>
        <p:nvSpPr>
          <p:cNvPr id="3" name="2 Marcador de contenido"/>
          <p:cNvSpPr>
            <a:spLocks noGrp="1"/>
          </p:cNvSpPr>
          <p:nvPr>
            <p:ph idx="1"/>
          </p:nvPr>
        </p:nvSpPr>
        <p:spPr/>
        <p:txBody>
          <a:bodyPr>
            <a:normAutofit fontScale="70000" lnSpcReduction="20000"/>
          </a:bodyPr>
          <a:lstStyle/>
          <a:p>
            <a:pPr>
              <a:buNone/>
            </a:pPr>
            <a:r>
              <a:rPr lang="es-ES" dirty="0"/>
              <a:t>El Proyecto IFSA es una iniciativa que se está estudiando y desarrollando desde 1994 (*) junto con el uso de otros sistemas fluviales como los de los Ríos Amarillo y Yang - </a:t>
            </a:r>
            <a:r>
              <a:rPr lang="es-ES" dirty="0" err="1"/>
              <a:t>Tsé</a:t>
            </a:r>
            <a:r>
              <a:rPr lang="es-ES" dirty="0"/>
              <a:t> en China, el del </a:t>
            </a:r>
            <a:r>
              <a:rPr lang="es-ES" dirty="0" err="1"/>
              <a:t>Mecong</a:t>
            </a:r>
            <a:r>
              <a:rPr lang="es-ES" dirty="0"/>
              <a:t> en el sudeste asiático por parte del GIF. En Diciembre de 1995 se acordó la creación de un Centro en Colombia que se encargara de la coordinación de los programas relacionados con el Proyecto. Así nació CIFSA como parte de la Fundación Mariano Ospina Pérez. El Proyecto IFSA es un proyecto multinacional y multipropósito (navegación, irrigación, generación de energía, desarrollo agrícola y forestal, </a:t>
            </a:r>
            <a:r>
              <a:rPr lang="es-ES" dirty="0" err="1"/>
              <a:t>etc</a:t>
            </a:r>
            <a:r>
              <a:rPr lang="es-ES" dirty="0"/>
              <a:t>) destinado a ser un componente fundamental de infraestructura para la integración económica del subcontinente sudamericano. (*) Durante la Conferencia sobre Infraestructuras Globales para el Siglo XXI, convocada por MIT, Harvard y el GIF (Global </a:t>
            </a:r>
            <a:r>
              <a:rPr lang="es-ES" dirty="0" err="1"/>
              <a:t>Infraestructure</a:t>
            </a:r>
            <a:r>
              <a:rPr lang="es-ES" dirty="0"/>
              <a:t> </a:t>
            </a:r>
            <a:r>
              <a:rPr lang="es-ES" dirty="0" err="1"/>
              <a:t>Fund</a:t>
            </a:r>
            <a:r>
              <a:rPr lang="es-ES" dirty="0"/>
              <a:t>).</a:t>
            </a:r>
          </a:p>
          <a:p>
            <a:pPr>
              <a:buNone/>
            </a:pP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a:t>CORREDORES MULTIMODALES DEL PROYECTO IFSA</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CORREDOR ORINOCO-META-PACÍFICO</a:t>
            </a:r>
            <a:endParaRPr lang="es-ES" dirty="0"/>
          </a:p>
        </p:txBody>
      </p:sp>
      <p:sp>
        <p:nvSpPr>
          <p:cNvPr id="3" name="2 Marcador de contenido"/>
          <p:cNvSpPr>
            <a:spLocks noGrp="1"/>
          </p:cNvSpPr>
          <p:nvPr>
            <p:ph idx="1"/>
          </p:nvPr>
        </p:nvSpPr>
        <p:spPr/>
        <p:txBody>
          <a:bodyPr/>
          <a:lstStyle/>
          <a:p>
            <a:pPr>
              <a:buNone/>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CORREDOR </a:t>
            </a:r>
            <a:br>
              <a:rPr lang="es-CO" dirty="0"/>
            </a:br>
            <a:r>
              <a:rPr lang="es-CO" dirty="0"/>
              <a:t>AMAZONAS-PUTUMAYO-PACÍFICO</a:t>
            </a:r>
            <a:endParaRPr lang="es-E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628800"/>
            <a:ext cx="5926764" cy="445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271435" y="6052646"/>
            <a:ext cx="2464891" cy="246221"/>
          </a:xfrm>
          <a:prstGeom prst="rect">
            <a:avLst/>
          </a:prstGeom>
          <a:noFill/>
        </p:spPr>
        <p:txBody>
          <a:bodyPr wrap="square" rtlCol="0">
            <a:spAutoFit/>
          </a:bodyPr>
          <a:lstStyle/>
          <a:p>
            <a:r>
              <a:rPr lang="en-US" sz="1000" dirty="0" err="1"/>
              <a:t>Fuente</a:t>
            </a:r>
            <a:r>
              <a:rPr lang="en-US" sz="1000" dirty="0"/>
              <a:t> IIRSA, 2010</a:t>
            </a:r>
            <a:endParaRPr lang="es-CO" sz="1000" dirty="0"/>
          </a:p>
        </p:txBody>
      </p:sp>
      <p:sp>
        <p:nvSpPr>
          <p:cNvPr id="6" name="5 Rectángulo"/>
          <p:cNvSpPr/>
          <p:nvPr/>
        </p:nvSpPr>
        <p:spPr>
          <a:xfrm>
            <a:off x="683568" y="6372036"/>
            <a:ext cx="7848872"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CO" dirty="0">
                <a:solidFill>
                  <a:schemeClr val="bg1"/>
                </a:solidFill>
                <a:latin typeface="Bodoni MT Condensed" panose="02070606080606020203" pitchFamily="18" charset="0"/>
              </a:rPr>
              <a:t>Proyecto de Integración Fluvial de Suramérica y Corredor Multimodal Amazonas – Putumayo – Pacifico (APP)</a:t>
            </a:r>
            <a:endParaRPr lang="es-CO"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13285" y="188640"/>
            <a:ext cx="9611511" cy="889531"/>
          </a:xfrm>
        </p:spPr>
        <p:txBody>
          <a:bodyPr>
            <a:normAutofit fontScale="90000"/>
          </a:bodyPr>
          <a:lstStyle/>
          <a:p>
            <a:pPr algn="ctr"/>
            <a:r>
              <a:rPr lang="es-CO" sz="2800" cap="all" dirty="0">
                <a:solidFill>
                  <a:schemeClr val="tx1"/>
                </a:solidFill>
                <a:latin typeface="Trebuchet MS" pitchFamily="34" charset="0"/>
                <a:ea typeface="Calibri" pitchFamily="34" charset="0"/>
                <a:cs typeface="Arial" pitchFamily="34" charset="0"/>
              </a:rPr>
              <a:t>Recorrido</a:t>
            </a:r>
            <a:r>
              <a:rPr lang="es-CO" sz="2800" dirty="0"/>
              <a:t> </a:t>
            </a:r>
            <a:r>
              <a:rPr lang="es-CO" sz="2800" cap="all" dirty="0">
                <a:solidFill>
                  <a:schemeClr val="tx1"/>
                </a:solidFill>
                <a:latin typeface="Trebuchet MS" pitchFamily="34" charset="0"/>
                <a:ea typeface="Calibri" pitchFamily="34" charset="0"/>
                <a:cs typeface="Arial" pitchFamily="34" charset="0"/>
              </a:rPr>
              <a:t>Internacional</a:t>
            </a:r>
            <a:r>
              <a:rPr lang="es-CO" sz="2800" dirty="0"/>
              <a:t> </a:t>
            </a:r>
            <a:r>
              <a:rPr lang="es-CO" sz="2800" cap="all" dirty="0">
                <a:solidFill>
                  <a:schemeClr val="tx1"/>
                </a:solidFill>
                <a:latin typeface="Trebuchet MS" pitchFamily="34" charset="0"/>
                <a:ea typeface="Calibri" pitchFamily="34" charset="0"/>
                <a:cs typeface="Arial" pitchFamily="34" charset="0"/>
              </a:rPr>
              <a:t>Belém do Pará – Tarapacá (Fluvial)</a:t>
            </a:r>
          </a:p>
        </p:txBody>
      </p:sp>
      <p:pic>
        <p:nvPicPr>
          <p:cNvPr id="5" name="Imagen 6"/>
          <p:cNvPicPr>
            <a:picLocks noChangeAspect="1"/>
          </p:cNvPicPr>
          <p:nvPr/>
        </p:nvPicPr>
        <p:blipFill rotWithShape="1">
          <a:blip r:embed="rId2" cstate="print"/>
          <a:srcRect t="9094" b="8149"/>
          <a:stretch/>
        </p:blipFill>
        <p:spPr>
          <a:xfrm>
            <a:off x="429904" y="1078170"/>
            <a:ext cx="8325134" cy="5349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41" t="8472" r="25000" b="4941"/>
          <a:stretch/>
        </p:blipFill>
        <p:spPr bwMode="auto">
          <a:xfrm>
            <a:off x="1893841" y="1124744"/>
            <a:ext cx="4478360" cy="537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450977" y="416858"/>
            <a:ext cx="6901443" cy="1015663"/>
          </a:xfrm>
          <a:prstGeom prst="rect">
            <a:avLst/>
          </a:prstGeom>
        </p:spPr>
        <p:txBody>
          <a:bodyPr wrap="square">
            <a:spAutoFit/>
          </a:bodyPr>
          <a:lstStyle/>
          <a:p>
            <a:pPr lvl="0" algn="ctr" fontAlgn="base">
              <a:spcBef>
                <a:spcPct val="0"/>
              </a:spcBef>
              <a:spcAft>
                <a:spcPct val="0"/>
              </a:spcAft>
            </a:pPr>
            <a:r>
              <a:rPr lang="es-CO" altLang="es-CO" sz="2000" b="1" dirty="0">
                <a:latin typeface="Arial" pitchFamily="34" charset="0"/>
                <a:cs typeface="Arial" pitchFamily="34" charset="0"/>
              </a:rPr>
              <a:t>ALTERNATIVAS DE LOS TRES MODOS DEL PROYECTO </a:t>
            </a:r>
          </a:p>
          <a:p>
            <a:pPr lvl="0" algn="ctr" fontAlgn="base">
              <a:spcBef>
                <a:spcPct val="0"/>
              </a:spcBef>
              <a:spcAft>
                <a:spcPct val="0"/>
              </a:spcAft>
            </a:pPr>
            <a:endParaRPr lang="es-CO" altLang="es-CO" sz="2000" dirty="0">
              <a:latin typeface="Arial" pitchFamily="34" charset="0"/>
              <a:cs typeface="Arial" pitchFamily="34" charset="0"/>
            </a:endParaRPr>
          </a:p>
        </p:txBody>
      </p:sp>
      <p:cxnSp>
        <p:nvCxnSpPr>
          <p:cNvPr id="6" name="5 Conector recto de flecha"/>
          <p:cNvCxnSpPr/>
          <p:nvPr/>
        </p:nvCxnSpPr>
        <p:spPr>
          <a:xfrm flipH="1">
            <a:off x="4716016" y="3004691"/>
            <a:ext cx="2160240" cy="244053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1619672" y="1556791"/>
            <a:ext cx="1080120" cy="280831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763688" y="4581128"/>
            <a:ext cx="792088"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683568" y="6372036"/>
            <a:ext cx="7848872"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CO" dirty="0">
                <a:solidFill>
                  <a:schemeClr val="bg1"/>
                </a:solidFill>
                <a:latin typeface="Bodoni MT Condensed" panose="02070606080606020203" pitchFamily="18" charset="0"/>
              </a:rPr>
              <a:t>Proyecto de Integración Fluvial de Suramérica y Corredor Multimodal Amazonas – Putumayo – Pacifico (APP)</a:t>
            </a:r>
            <a:endParaRPr lang="es-CO" dirty="0">
              <a:solidFill>
                <a:schemeClr val="bg1"/>
              </a:solidFill>
            </a:endParaRPr>
          </a:p>
        </p:txBody>
      </p:sp>
      <p:cxnSp>
        <p:nvCxnSpPr>
          <p:cNvPr id="10" name="9 Conector recto"/>
          <p:cNvCxnSpPr/>
          <p:nvPr/>
        </p:nvCxnSpPr>
        <p:spPr>
          <a:xfrm>
            <a:off x="251520" y="5085184"/>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683568" y="4962073"/>
            <a:ext cx="936104" cy="246221"/>
          </a:xfrm>
          <a:prstGeom prst="rect">
            <a:avLst/>
          </a:prstGeom>
          <a:noFill/>
        </p:spPr>
        <p:txBody>
          <a:bodyPr wrap="square" rtlCol="0">
            <a:spAutoFit/>
          </a:bodyPr>
          <a:lstStyle/>
          <a:p>
            <a:r>
              <a:rPr lang="es-CO" sz="1000" dirty="0"/>
              <a:t>Alternativa 1</a:t>
            </a:r>
          </a:p>
        </p:txBody>
      </p:sp>
      <p:sp>
        <p:nvSpPr>
          <p:cNvPr id="12" name="11 CuadroTexto"/>
          <p:cNvSpPr txBox="1"/>
          <p:nvPr/>
        </p:nvSpPr>
        <p:spPr>
          <a:xfrm>
            <a:off x="683568" y="5114473"/>
            <a:ext cx="936104" cy="246221"/>
          </a:xfrm>
          <a:prstGeom prst="rect">
            <a:avLst/>
          </a:prstGeom>
          <a:noFill/>
        </p:spPr>
        <p:txBody>
          <a:bodyPr wrap="square" rtlCol="0">
            <a:spAutoFit/>
          </a:bodyPr>
          <a:lstStyle/>
          <a:p>
            <a:r>
              <a:rPr lang="es-CO" sz="1000" dirty="0"/>
              <a:t>Alternativa 2</a:t>
            </a:r>
          </a:p>
        </p:txBody>
      </p:sp>
      <p:sp>
        <p:nvSpPr>
          <p:cNvPr id="13" name="12 CuadroTexto"/>
          <p:cNvSpPr txBox="1"/>
          <p:nvPr/>
        </p:nvSpPr>
        <p:spPr>
          <a:xfrm>
            <a:off x="683568" y="5265099"/>
            <a:ext cx="936104" cy="246221"/>
          </a:xfrm>
          <a:prstGeom prst="rect">
            <a:avLst/>
          </a:prstGeom>
          <a:noFill/>
        </p:spPr>
        <p:txBody>
          <a:bodyPr wrap="square" rtlCol="0">
            <a:spAutoFit/>
          </a:bodyPr>
          <a:lstStyle/>
          <a:p>
            <a:r>
              <a:rPr lang="es-CO" sz="1000" dirty="0"/>
              <a:t>Alternativa 3</a:t>
            </a:r>
          </a:p>
        </p:txBody>
      </p:sp>
      <p:cxnSp>
        <p:nvCxnSpPr>
          <p:cNvPr id="14" name="13 Conector recto"/>
          <p:cNvCxnSpPr/>
          <p:nvPr/>
        </p:nvCxnSpPr>
        <p:spPr>
          <a:xfrm>
            <a:off x="251520" y="5237584"/>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51520" y="5389984"/>
            <a:ext cx="360040" cy="0"/>
          </a:xfrm>
          <a:prstGeom prst="line">
            <a:avLst/>
          </a:prstGeom>
          <a:ln w="3810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51892" y="1669925"/>
            <a:ext cx="360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83940" y="1546814"/>
            <a:ext cx="936104" cy="707886"/>
          </a:xfrm>
          <a:prstGeom prst="rect">
            <a:avLst/>
          </a:prstGeom>
          <a:noFill/>
        </p:spPr>
        <p:txBody>
          <a:bodyPr wrap="square" rtlCol="0">
            <a:spAutoFit/>
          </a:bodyPr>
          <a:lstStyle/>
          <a:p>
            <a:r>
              <a:rPr lang="es-CO" sz="1000" dirty="0"/>
              <a:t>Alternativa Única- Ya existente, sin adecuar.</a:t>
            </a:r>
          </a:p>
        </p:txBody>
      </p:sp>
      <p:cxnSp>
        <p:nvCxnSpPr>
          <p:cNvPr id="18" name="17 Conector recto"/>
          <p:cNvCxnSpPr/>
          <p:nvPr/>
        </p:nvCxnSpPr>
        <p:spPr>
          <a:xfrm>
            <a:off x="7452320" y="3175510"/>
            <a:ext cx="36004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7884368" y="3052399"/>
            <a:ext cx="936104" cy="707886"/>
          </a:xfrm>
          <a:prstGeom prst="rect">
            <a:avLst/>
          </a:prstGeom>
          <a:noFill/>
          <a:ln>
            <a:noFill/>
          </a:ln>
        </p:spPr>
        <p:txBody>
          <a:bodyPr wrap="square" rtlCol="0">
            <a:spAutoFit/>
          </a:bodyPr>
          <a:lstStyle/>
          <a:p>
            <a:r>
              <a:rPr lang="es-CO" sz="1000" dirty="0"/>
              <a:t>Alternativa Única-Ya existente, sin adecuar.</a:t>
            </a:r>
          </a:p>
        </p:txBody>
      </p:sp>
      <p:sp>
        <p:nvSpPr>
          <p:cNvPr id="20" name="19 CuadroTexto"/>
          <p:cNvSpPr txBox="1"/>
          <p:nvPr/>
        </p:nvSpPr>
        <p:spPr>
          <a:xfrm>
            <a:off x="105493" y="5540609"/>
            <a:ext cx="1720381" cy="246221"/>
          </a:xfrm>
          <a:prstGeom prst="rect">
            <a:avLst/>
          </a:prstGeom>
          <a:noFill/>
        </p:spPr>
        <p:txBody>
          <a:bodyPr wrap="square" rtlCol="0">
            <a:spAutoFit/>
          </a:bodyPr>
          <a:lstStyle/>
          <a:p>
            <a:r>
              <a:rPr lang="es-CO" sz="1000" dirty="0"/>
              <a:t>Nota: Propuestas a elegir. </a:t>
            </a:r>
          </a:p>
        </p:txBody>
      </p:sp>
      <p:sp>
        <p:nvSpPr>
          <p:cNvPr id="21" name="20 Rectángulo"/>
          <p:cNvSpPr/>
          <p:nvPr/>
        </p:nvSpPr>
        <p:spPr>
          <a:xfrm>
            <a:off x="-1398140" y="4278463"/>
            <a:ext cx="4572000" cy="1015663"/>
          </a:xfrm>
          <a:prstGeom prst="rect">
            <a:avLst/>
          </a:prstGeom>
        </p:spPr>
        <p:txBody>
          <a:bodyPr>
            <a:spAutoFit/>
          </a:bodyPr>
          <a:lstStyle/>
          <a:p>
            <a:pPr lvl="0" algn="ctr" fontAlgn="base">
              <a:spcBef>
                <a:spcPct val="0"/>
              </a:spcBef>
              <a:spcAft>
                <a:spcPct val="0"/>
              </a:spcAft>
            </a:pPr>
            <a:r>
              <a:rPr lang="es-CO" altLang="es-CO" sz="2000" dirty="0">
                <a:latin typeface="Trebuchet MS" pitchFamily="34" charset="0"/>
                <a:cs typeface="Arial" pitchFamily="34" charset="0"/>
              </a:rPr>
              <a:t>Ferroviario</a:t>
            </a:r>
          </a:p>
          <a:p>
            <a:pPr lvl="0" algn="ctr" fontAlgn="base">
              <a:spcBef>
                <a:spcPct val="0"/>
              </a:spcBef>
              <a:spcAft>
                <a:spcPct val="0"/>
              </a:spcAft>
            </a:pPr>
            <a:r>
              <a:rPr lang="es-CO" altLang="es-CO" sz="2000" dirty="0">
                <a:latin typeface="Trebuchet MS" pitchFamily="34" charset="0"/>
                <a:cs typeface="Arial" pitchFamily="34" charset="0"/>
              </a:rPr>
              <a:t>(3 alternativas)</a:t>
            </a:r>
          </a:p>
          <a:p>
            <a:pPr lvl="0" algn="ctr" fontAlgn="base">
              <a:spcBef>
                <a:spcPct val="0"/>
              </a:spcBef>
              <a:spcAft>
                <a:spcPct val="0"/>
              </a:spcAft>
            </a:pPr>
            <a:r>
              <a:rPr lang="es-CO" altLang="es-CO" sz="2000" dirty="0">
                <a:latin typeface="Trebuchet MS" pitchFamily="34" charset="0"/>
                <a:cs typeface="Arial" pitchFamily="34" charset="0"/>
              </a:rPr>
              <a:t> </a:t>
            </a:r>
          </a:p>
        </p:txBody>
      </p:sp>
      <p:sp>
        <p:nvSpPr>
          <p:cNvPr id="22" name="21 Rectángulo"/>
          <p:cNvSpPr/>
          <p:nvPr/>
        </p:nvSpPr>
        <p:spPr>
          <a:xfrm>
            <a:off x="-1476672" y="577318"/>
            <a:ext cx="4572000" cy="1323439"/>
          </a:xfrm>
          <a:prstGeom prst="rect">
            <a:avLst/>
          </a:prstGeom>
        </p:spPr>
        <p:txBody>
          <a:bodyPr>
            <a:spAutoFit/>
          </a:bodyPr>
          <a:lstStyle/>
          <a:p>
            <a:pPr lvl="0" algn="ctr" fontAlgn="base">
              <a:spcBef>
                <a:spcPct val="0"/>
              </a:spcBef>
              <a:spcAft>
                <a:spcPct val="0"/>
              </a:spcAft>
            </a:pPr>
            <a:r>
              <a:rPr lang="es-CO" altLang="es-CO" sz="2000" dirty="0">
                <a:latin typeface="Trebuchet MS" pitchFamily="34" charset="0"/>
                <a:cs typeface="Arial" pitchFamily="34" charset="0"/>
              </a:rPr>
              <a:t>Carretero</a:t>
            </a:r>
          </a:p>
          <a:p>
            <a:pPr lvl="0" algn="ctr" fontAlgn="base">
              <a:spcBef>
                <a:spcPct val="0"/>
              </a:spcBef>
              <a:spcAft>
                <a:spcPct val="0"/>
              </a:spcAft>
            </a:pPr>
            <a:r>
              <a:rPr lang="es-CO" altLang="es-CO" sz="2000" dirty="0">
                <a:latin typeface="Trebuchet MS" pitchFamily="34" charset="0"/>
                <a:cs typeface="Arial" pitchFamily="34" charset="0"/>
              </a:rPr>
              <a:t>(Solo Una </a:t>
            </a:r>
          </a:p>
          <a:p>
            <a:pPr lvl="0" algn="ctr" fontAlgn="base">
              <a:spcBef>
                <a:spcPct val="0"/>
              </a:spcBef>
              <a:spcAft>
                <a:spcPct val="0"/>
              </a:spcAft>
            </a:pPr>
            <a:r>
              <a:rPr lang="es-CO" altLang="es-CO" sz="2000" dirty="0">
                <a:latin typeface="Trebuchet MS" pitchFamily="34" charset="0"/>
                <a:cs typeface="Arial" pitchFamily="34" charset="0"/>
              </a:rPr>
              <a:t> alternativa)</a:t>
            </a:r>
          </a:p>
          <a:p>
            <a:pPr lvl="0" algn="ctr" fontAlgn="base">
              <a:spcBef>
                <a:spcPct val="0"/>
              </a:spcBef>
              <a:spcAft>
                <a:spcPct val="0"/>
              </a:spcAft>
            </a:pPr>
            <a:r>
              <a:rPr lang="es-CO" altLang="es-CO" sz="2000" dirty="0">
                <a:latin typeface="Trebuchet MS" pitchFamily="34" charset="0"/>
                <a:cs typeface="Arial" pitchFamily="34" charset="0"/>
              </a:rPr>
              <a:t> </a:t>
            </a:r>
          </a:p>
        </p:txBody>
      </p:sp>
      <p:sp>
        <p:nvSpPr>
          <p:cNvPr id="23" name="22 Rectángulo"/>
          <p:cNvSpPr/>
          <p:nvPr/>
        </p:nvSpPr>
        <p:spPr>
          <a:xfrm>
            <a:off x="5967536" y="2229240"/>
            <a:ext cx="3573016" cy="707886"/>
          </a:xfrm>
          <a:prstGeom prst="rect">
            <a:avLst/>
          </a:prstGeom>
        </p:spPr>
        <p:txBody>
          <a:bodyPr wrap="square">
            <a:spAutoFit/>
          </a:bodyPr>
          <a:lstStyle/>
          <a:p>
            <a:pPr lvl="0" algn="ctr" fontAlgn="base">
              <a:spcBef>
                <a:spcPct val="0"/>
              </a:spcBef>
              <a:spcAft>
                <a:spcPct val="0"/>
              </a:spcAft>
            </a:pPr>
            <a:r>
              <a:rPr lang="es-CO" altLang="es-CO" sz="2000" dirty="0">
                <a:latin typeface="Trebuchet MS" pitchFamily="34" charset="0"/>
                <a:cs typeface="Arial" pitchFamily="34" charset="0"/>
              </a:rPr>
              <a:t>Fluvial </a:t>
            </a:r>
          </a:p>
          <a:p>
            <a:pPr algn="ctr" fontAlgn="base">
              <a:spcBef>
                <a:spcPct val="0"/>
              </a:spcBef>
              <a:spcAft>
                <a:spcPct val="0"/>
              </a:spcAft>
            </a:pPr>
            <a:r>
              <a:rPr lang="es-CO" altLang="es-CO" sz="2000" dirty="0">
                <a:latin typeface="Trebuchet MS" pitchFamily="34" charset="0"/>
                <a:cs typeface="Arial" pitchFamily="34" charset="0"/>
              </a:rPr>
              <a:t>(Solo Una alternativa)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MODO FLUVIAL</a:t>
            </a:r>
            <a:endParaRPr lang="es-ES" dirty="0"/>
          </a:p>
        </p:txBody>
      </p:sp>
      <p:sp>
        <p:nvSpPr>
          <p:cNvPr id="4" name="CuadroTexto 1"/>
          <p:cNvSpPr txBox="1"/>
          <p:nvPr/>
        </p:nvSpPr>
        <p:spPr>
          <a:xfrm>
            <a:off x="1979712" y="6021288"/>
            <a:ext cx="4152740" cy="461665"/>
          </a:xfrm>
          <a:prstGeom prst="rect">
            <a:avLst/>
          </a:prstGeom>
          <a:noFill/>
        </p:spPr>
        <p:txBody>
          <a:bodyPr wrap="none" rtlCol="0">
            <a:spAutoFit/>
          </a:bodyPr>
          <a:lstStyle/>
          <a:p>
            <a:r>
              <a:rPr lang="es-CO" sz="2400" dirty="0"/>
              <a:t>Río Putumayo – Puerto Asís</a:t>
            </a:r>
          </a:p>
        </p:txBody>
      </p:sp>
      <p:pic>
        <p:nvPicPr>
          <p:cNvPr id="5" name="Picture 2" descr="http://www.isidorohistoria.com/historia/wp-content/uploads/2013/02/Muelle-de-Puerto-A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8208912" cy="46805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MODO CARRETERO</a:t>
            </a:r>
            <a:endParaRPr lang="es-ES" dirty="0"/>
          </a:p>
        </p:txBody>
      </p:sp>
      <p:sp>
        <p:nvSpPr>
          <p:cNvPr id="4" name="CuadroTexto 4"/>
          <p:cNvSpPr txBox="1"/>
          <p:nvPr/>
        </p:nvSpPr>
        <p:spPr>
          <a:xfrm>
            <a:off x="2627784" y="5980245"/>
            <a:ext cx="3586879" cy="461665"/>
          </a:xfrm>
          <a:prstGeom prst="rect">
            <a:avLst/>
          </a:prstGeom>
          <a:noFill/>
        </p:spPr>
        <p:txBody>
          <a:bodyPr wrap="none" rtlCol="0">
            <a:spAutoFit/>
          </a:bodyPr>
          <a:lstStyle/>
          <a:p>
            <a:r>
              <a:rPr lang="es-CO" sz="2400" dirty="0"/>
              <a:t>Vía Puerto Asís - Mocoa </a:t>
            </a:r>
          </a:p>
        </p:txBody>
      </p:sp>
      <p:pic>
        <p:nvPicPr>
          <p:cNvPr id="5" name="Picture 2" descr="http://miputumayo.com.co/wp-content/uploads/2010/06/FRENTE-SANTIAGO-VIA-TERMIN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45121"/>
            <a:ext cx="8136904" cy="44189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MODO FÉRREO</a:t>
            </a:r>
            <a:endParaRPr lang="es-ES" dirty="0"/>
          </a:p>
        </p:txBody>
      </p:sp>
      <p:sp>
        <p:nvSpPr>
          <p:cNvPr id="4" name="CuadroTexto 4"/>
          <p:cNvSpPr txBox="1"/>
          <p:nvPr/>
        </p:nvSpPr>
        <p:spPr>
          <a:xfrm>
            <a:off x="1003490" y="5989734"/>
            <a:ext cx="7130157" cy="461665"/>
          </a:xfrm>
          <a:prstGeom prst="rect">
            <a:avLst/>
          </a:prstGeom>
          <a:noFill/>
        </p:spPr>
        <p:txBody>
          <a:bodyPr wrap="none" rtlCol="0">
            <a:spAutoFit/>
          </a:bodyPr>
          <a:lstStyle/>
          <a:p>
            <a:r>
              <a:rPr lang="es-CO" sz="2400" dirty="0"/>
              <a:t>Ferrocarril Proyectado entre Puerto Asís - Tumaco </a:t>
            </a:r>
          </a:p>
        </p:txBody>
      </p:sp>
      <p:pic>
        <p:nvPicPr>
          <p:cNvPr id="5" name="Picture 2" descr="http://noticiaslogisticaytransporte.com/wp-content/uploads/2014/02/1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92" y="1585913"/>
            <a:ext cx="8071755" cy="43753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MODO MARÍTIMO</a:t>
            </a:r>
            <a:endParaRPr lang="es-ES" dirty="0"/>
          </a:p>
        </p:txBody>
      </p:sp>
      <p:sp>
        <p:nvSpPr>
          <p:cNvPr id="4" name="CuadroTexto 4"/>
          <p:cNvSpPr txBox="1"/>
          <p:nvPr/>
        </p:nvSpPr>
        <p:spPr>
          <a:xfrm>
            <a:off x="3396529" y="5976247"/>
            <a:ext cx="2700419" cy="461665"/>
          </a:xfrm>
          <a:prstGeom prst="rect">
            <a:avLst/>
          </a:prstGeom>
          <a:noFill/>
        </p:spPr>
        <p:txBody>
          <a:bodyPr wrap="none" rtlCol="0">
            <a:spAutoFit/>
          </a:bodyPr>
          <a:lstStyle/>
          <a:p>
            <a:r>
              <a:rPr lang="es-CO" sz="2400" dirty="0"/>
              <a:t>Puerto de Tumaco</a:t>
            </a:r>
          </a:p>
        </p:txBody>
      </p:sp>
      <p:pic>
        <p:nvPicPr>
          <p:cNvPr id="5" name="Picture 2" descr="http://www.ani.gov.co/sites/default/files/styles/516x387/public/aerea_copy.jpg?itok=RXvIukh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808"/>
            <a:ext cx="7992888" cy="41764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11960" y="1628800"/>
            <a:ext cx="4608512" cy="4752528"/>
          </a:xfrm>
        </p:spPr>
        <p:txBody>
          <a:bodyPr>
            <a:noAutofit/>
          </a:bodyPr>
          <a:lstStyle/>
          <a:p>
            <a:pPr algn="l"/>
            <a:r>
              <a:rPr lang="es-CO" sz="2000" i="1" dirty="0"/>
              <a:t>El proyecto IFSA busca contribuir en la solución de la llamada “Paradoja Latinoamericana”, es decir, la situación que se observa a nivel global de un Continente con enormes recursos naturales y humanos pero que, sin embargo, tiene una creciente población que se debate en el subdesarrollo en medio de la desigualdad social y la pobreza absoluta de millones de personas.</a:t>
            </a:r>
            <a:endParaRPr lang="es-ES" sz="2000" i="1" dirty="0"/>
          </a:p>
        </p:txBody>
      </p:sp>
      <p:sp>
        <p:nvSpPr>
          <p:cNvPr id="7"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a:p>
            <a:pPr marL="0" marR="0" lvl="0" indent="0" algn="r" defTabSz="914400" rtl="0" eaLnBrk="1" fontAlgn="auto" latinLnBrk="0" hangingPunct="1">
              <a:lnSpc>
                <a:spcPct val="100000"/>
              </a:lnSpc>
              <a:spcBef>
                <a:spcPct val="0"/>
              </a:spcBef>
              <a:spcAft>
                <a:spcPts val="0"/>
              </a:spcAft>
              <a:buClrTx/>
              <a:buSzTx/>
              <a:buFontTx/>
              <a:buNone/>
              <a:tabLst/>
              <a:defRPr/>
            </a:pPr>
            <a:r>
              <a:rPr lang="es-CO" sz="2000" dirty="0">
                <a:latin typeface="+mj-lt"/>
                <a:ea typeface="+mj-ea"/>
                <a:cs typeface="+mj-cs"/>
              </a:rPr>
              <a:t>Como la </a:t>
            </a:r>
            <a:r>
              <a:rPr lang="es-CO" sz="2000" dirty="0" err="1">
                <a:latin typeface="+mj-lt"/>
                <a:ea typeface="+mj-ea"/>
                <a:cs typeface="+mj-cs"/>
              </a:rPr>
              <a:t>presentacion</a:t>
            </a:r>
            <a:r>
              <a:rPr lang="es-CO" sz="2000" dirty="0">
                <a:latin typeface="+mj-lt"/>
                <a:ea typeface="+mj-ea"/>
                <a:cs typeface="+mj-cs"/>
              </a:rPr>
              <a:t> de Manaos</a:t>
            </a:r>
            <a:endParaRPr kumimoji="0" lang="es-ES" sz="2000" b="0" i="0" u="none" strike="noStrike" kern="1200" cap="none" spc="0" normalizeH="0" baseline="0" noProof="0" dirty="0">
              <a:ln>
                <a:noFill/>
              </a:ln>
              <a:effectLst/>
              <a:uLnTx/>
              <a:uFillTx/>
              <a:latin typeface="+mj-lt"/>
              <a:ea typeface="+mj-ea"/>
              <a:cs typeface="+mj-cs"/>
            </a:endParaRPr>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0" y="0"/>
            <a:ext cx="37799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Users\chotepc\Desktop\Videos IFSA DVD Viaje Natibo y R Putumayo\manta.png"/>
          <p:cNvPicPr>
            <a:picLocks noChangeAspect="1" noChangeArrowheads="1"/>
          </p:cNvPicPr>
          <p:nvPr/>
        </p:nvPicPr>
        <p:blipFill>
          <a:blip r:embed="rId2" cstate="print"/>
          <a:srcRect/>
          <a:stretch>
            <a:fillRect/>
          </a:stretch>
        </p:blipFill>
        <p:spPr bwMode="auto">
          <a:xfrm>
            <a:off x="4283968" y="7173416"/>
            <a:ext cx="5819775" cy="80867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INVERSION DEL PROYECTO</a:t>
            </a:r>
            <a:endParaRPr lang="es-ES" dirty="0"/>
          </a:p>
        </p:txBody>
      </p:sp>
      <p:sp>
        <p:nvSpPr>
          <p:cNvPr id="3" name="2 Marcador de contenido"/>
          <p:cNvSpPr>
            <a:spLocks noGrp="1"/>
          </p:cNvSpPr>
          <p:nvPr>
            <p:ph idx="1"/>
          </p:nvPr>
        </p:nvSpPr>
        <p:spPr/>
        <p:txBody>
          <a:bodyPr/>
          <a:lstStyle/>
          <a:p>
            <a:pPr>
              <a:buNone/>
            </a:pPr>
            <a:endParaRPr lang="es-ES" dirty="0"/>
          </a:p>
        </p:txBody>
      </p:sp>
      <p:cxnSp>
        <p:nvCxnSpPr>
          <p:cNvPr id="4" name="3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25602" name="Picture 2" descr="C:\Users\chotepc\Desktop\Referencias presentacion\aSlide1 (68).JPG"/>
          <p:cNvPicPr>
            <a:picLocks noChangeAspect="1" noChangeArrowheads="1"/>
          </p:cNvPicPr>
          <p:nvPr/>
        </p:nvPicPr>
        <p:blipFill>
          <a:blip r:embed="rId2" cstate="print"/>
          <a:srcRect/>
          <a:stretch>
            <a:fillRect/>
          </a:stretch>
        </p:blipFill>
        <p:spPr bwMode="auto">
          <a:xfrm>
            <a:off x="4284662" y="7092949"/>
            <a:ext cx="4859337" cy="273337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buNone/>
            </a:pPr>
            <a:r>
              <a:rPr lang="es-ES" dirty="0"/>
              <a:t>Es bueno recordar que el Proyecto IFSA no solo tiene en cuenta servicios de transporte sino también : Los enormes potenciales de hidroenergía e irrigación al igual que el agrícola y minero y, naturalmente, el ecológico. No se trata, por tanto, de un proyecto de ingeniería para la construcción de infraestructuras sino de un verdadero PROYECTO DE DESARROLLO INTEGRAL de las 3 cuencas en mención.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buNone/>
            </a:pPr>
            <a:r>
              <a:rPr lang="es-ES" dirty="0"/>
              <a:t>POR TANTO El Proyecto IFSA debe hacer parte de una verdadera POLITICA DE ESTADO en vez de ser tratado como UNA POLITICA DE GOBIERNO. En otras palabras, el Proyecto requiere de UNA VISION DE LARGO PLAZO Y DE MAGNITUD CONTINENTAL en lugar de la VISION CORTOPLACISTA con que actualmente se le está analizando por parte del Gobierno Nacional. Por ello, con el fin de definir, de una vez por todas, una especie de POLITICA RACIONAL sobre este importante Proyecto se sugiere empezar a preparar un Documento </a:t>
            </a:r>
            <a:r>
              <a:rPr lang="es-ES" dirty="0" err="1"/>
              <a:t>Conpes</a:t>
            </a:r>
            <a:r>
              <a:rPr lang="es-ES" dirty="0"/>
              <a:t> en el cual se tenga, entre otras cosas, lo que aparece consignado en el siguiente mapa en relación con LOS CORREDORES INTEROCEANICOS actuales y futuros.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Subtítulo"/>
          <p:cNvSpPr txBox="1">
            <a:spLocks/>
          </p:cNvSpPr>
          <p:nvPr/>
        </p:nvSpPr>
        <p:spPr>
          <a:xfrm>
            <a:off x="971600" y="1268760"/>
            <a:ext cx="7200800" cy="47525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O" sz="1600" b="0" i="1" u="none" strike="noStrike" kern="1200" cap="none" spc="0" normalizeH="0" baseline="0" noProof="0" dirty="0">
                <a:ln>
                  <a:noFill/>
                </a:ln>
                <a:effectLst/>
                <a:uLnTx/>
                <a:uFillTx/>
                <a:latin typeface="+mn-lt"/>
                <a:ea typeface="+mn-ea"/>
                <a:cs typeface="+mn-cs"/>
              </a:rPr>
              <a:t>INDICE DE TAREAS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1600" b="0" i="1"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O" sz="1600" b="0" i="1" u="none" strike="noStrike" kern="1200" cap="none" spc="0" normalizeH="0" baseline="0" noProof="0" dirty="0">
                <a:ln>
                  <a:noFill/>
                </a:ln>
                <a:effectLst/>
                <a:uLnTx/>
                <a:uFillTx/>
                <a:latin typeface="+mn-lt"/>
                <a:ea typeface="+mn-ea"/>
                <a:cs typeface="+mn-cs"/>
              </a:rPr>
              <a:t>Buscar estadísticas de población (rural y urbana idealmente) producción, exportaciones – importaciones en US millones,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1600" b="0" i="1"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O" sz="1600" b="0" i="1" u="none" strike="noStrike" kern="1200" cap="none" spc="0" normalizeH="0" baseline="0" noProof="0" dirty="0">
                <a:ln>
                  <a:noFill/>
                </a:ln>
                <a:effectLst/>
                <a:uLnTx/>
                <a:uFillTx/>
                <a:latin typeface="+mn-lt"/>
                <a:ea typeface="+mn-ea"/>
                <a:cs typeface="+mn-cs"/>
              </a:rPr>
              <a:t>Buscar producción energética, riquezas en petróleo, gas y otras energías.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O" sz="1600" b="0" i="1"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CO" sz="1600" i="1" dirty="0"/>
              <a:t>Incluir tablas recientes del crecimiento de la población de Sur América (confirmar población mundial actual y proyección a 25 y 50 años)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s-CO" sz="1600" i="1"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CO" sz="1600" i="1" dirty="0"/>
              <a:t>Actualizar cuadro 3 sistemas de carreteras y ferrovías en Norte América y Sur América para la </a:t>
            </a:r>
            <a:r>
              <a:rPr lang="es-CO" sz="1600" i="1" dirty="0" err="1"/>
              <a:t>diap</a:t>
            </a:r>
            <a:r>
              <a:rPr lang="es-CO" sz="1600" i="1" dirty="0"/>
              <a:t> de desarrollo vial.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s-CO" sz="1600" i="1"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CO" sz="1600" i="1" dirty="0"/>
              <a:t>Actualizar tabla </a:t>
            </a:r>
            <a:r>
              <a:rPr lang="es-CO" sz="1600" i="1" dirty="0" err="1"/>
              <a:t>poblacion</a:t>
            </a:r>
            <a:r>
              <a:rPr lang="es-CO" sz="1600" i="1" dirty="0"/>
              <a:t>, fluvial, ferrocarriles y carretero fuente banco mundial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1"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1484784"/>
            <a:ext cx="7488832" cy="4680520"/>
          </a:xfrm>
        </p:spPr>
        <p:txBody>
          <a:bodyPr>
            <a:noAutofit/>
          </a:bodyPr>
          <a:lstStyle/>
          <a:p>
            <a:pPr algn="l"/>
            <a:r>
              <a:rPr lang="es-CO" sz="2000" i="1" dirty="0"/>
              <a:t>Es evidente que la población mundial continuará creciendo durante el presente siglo y que probablemente alcance de 10 a 12 mil millones de personas, es decir de 3 a 5 mil millones más que la población actual. Es obvio que este aumento en población significa  enormes necesidades adicionales de alimento, vivienda, trasporte, recreación, etcétera.</a:t>
            </a:r>
          </a:p>
          <a:p>
            <a:pPr algn="l"/>
            <a:endParaRPr lang="es-CO" sz="2000" i="1" dirty="0"/>
          </a:p>
          <a:p>
            <a:pPr algn="l"/>
            <a:r>
              <a:rPr lang="es-CO" sz="2000" i="1" dirty="0"/>
              <a:t>No solo por los nuevos millones de personas sino también por las crecientes demandas de las que actualmente pueblan el planeta.</a:t>
            </a:r>
          </a:p>
          <a:p>
            <a:pPr algn="l"/>
            <a:endParaRPr lang="es-CO" sz="2000" i="1" dirty="0"/>
          </a:p>
          <a:p>
            <a:pPr algn="l"/>
            <a:r>
              <a:rPr lang="es-CO" sz="2000" i="1" dirty="0">
                <a:solidFill>
                  <a:srgbClr val="FF0000"/>
                </a:solidFill>
              </a:rPr>
              <a:t>Como es bien sabido, la población Sur Americana está creciendo a un ritmo mas grande que la población mundial. ( comprobar con estadísticas... )</a:t>
            </a:r>
          </a:p>
          <a:p>
            <a:pPr algn="l"/>
            <a:endParaRPr lang="es-CO" sz="2000" i="1" dirty="0"/>
          </a:p>
          <a:p>
            <a:pPr algn="l"/>
            <a:r>
              <a:rPr lang="es-CO" sz="2000" i="1" dirty="0"/>
              <a:t> </a:t>
            </a:r>
            <a:endParaRPr lang="es-ES" sz="2000" i="1" dirty="0"/>
          </a:p>
        </p:txBody>
      </p:sp>
      <p:sp>
        <p:nvSpPr>
          <p:cNvPr id="10" name="1 Título"/>
          <p:cNvSpPr>
            <a:spLocks noGrp="1"/>
          </p:cNvSpPr>
          <p:nvPr>
            <p:ph type="ctrTitle"/>
          </p:nvPr>
        </p:nvSpPr>
        <p:spPr>
          <a:xfrm>
            <a:off x="251520" y="620688"/>
            <a:ext cx="8352928" cy="648072"/>
          </a:xfrm>
        </p:spPr>
        <p:txBody>
          <a:bodyPr>
            <a:normAutofit/>
          </a:bodyPr>
          <a:lstStyle/>
          <a:p>
            <a:r>
              <a:rPr lang="es-CO" sz="3600" dirty="0"/>
              <a:t>POBLACIÓN SUR AMERICANA</a:t>
            </a:r>
            <a:endParaRPr lang="es-ES" sz="3600" dirty="0"/>
          </a:p>
        </p:txBody>
      </p:sp>
      <p:pic>
        <p:nvPicPr>
          <p:cNvPr id="10241" name="Picture 1" descr="C:\Users\chotepc\Desktop\Videos IFSA DVD Viaje Natibo y R Putumayo\poblacion.png"/>
          <p:cNvPicPr>
            <a:picLocks noChangeAspect="1" noChangeArrowheads="1"/>
          </p:cNvPicPr>
          <p:nvPr/>
        </p:nvPicPr>
        <p:blipFill>
          <a:blip r:embed="rId2" cstate="print"/>
          <a:srcRect/>
          <a:stretch>
            <a:fillRect/>
          </a:stretch>
        </p:blipFill>
        <p:spPr bwMode="auto">
          <a:xfrm>
            <a:off x="2987824" y="5295900"/>
            <a:ext cx="6354763" cy="1562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1484784"/>
            <a:ext cx="7488832" cy="1440160"/>
          </a:xfrm>
        </p:spPr>
        <p:txBody>
          <a:bodyPr>
            <a:noAutofit/>
          </a:bodyPr>
          <a:lstStyle/>
          <a:p>
            <a:pPr algn="l"/>
            <a:r>
              <a:rPr lang="es-CO" sz="2000" i="1" dirty="0"/>
              <a:t>La economía mundial viene creciendo igualmente a un ritmo acelerado que significa un enorme aumento en las demandas de trasporte que afectarán las principales rutas intercontinentales de comercio que se muestran en este mapa:</a:t>
            </a:r>
          </a:p>
          <a:p>
            <a:pPr algn="l"/>
            <a:endParaRPr lang="es-CO" sz="2000" i="1" dirty="0"/>
          </a:p>
          <a:p>
            <a:pPr algn="l"/>
            <a:r>
              <a:rPr lang="es-CO" sz="2000" i="1" dirty="0"/>
              <a:t> </a:t>
            </a:r>
            <a:endParaRPr lang="es-ES" sz="2000" i="1" dirty="0"/>
          </a:p>
        </p:txBody>
      </p:sp>
      <p:sp>
        <p:nvSpPr>
          <p:cNvPr id="10" name="1 Título"/>
          <p:cNvSpPr>
            <a:spLocks noGrp="1"/>
          </p:cNvSpPr>
          <p:nvPr>
            <p:ph type="ctrTitle"/>
          </p:nvPr>
        </p:nvSpPr>
        <p:spPr>
          <a:xfrm>
            <a:off x="251520" y="620688"/>
            <a:ext cx="8352928" cy="648072"/>
          </a:xfrm>
        </p:spPr>
        <p:txBody>
          <a:bodyPr>
            <a:normAutofit/>
          </a:bodyPr>
          <a:lstStyle/>
          <a:p>
            <a:r>
              <a:rPr lang="es-CO" sz="3600" dirty="0"/>
              <a:t>ECONOMÍA</a:t>
            </a:r>
            <a:endParaRPr lang="es-E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229600" cy="1143000"/>
          </a:xfrm>
        </p:spPr>
        <p:txBody>
          <a:bodyPr/>
          <a:lstStyle/>
          <a:p>
            <a:r>
              <a:rPr lang="es-CO" dirty="0"/>
              <a:t>INFRAESTRUCTURA</a:t>
            </a:r>
            <a:endParaRPr lang="es-ES" dirty="0"/>
          </a:p>
        </p:txBody>
      </p:sp>
      <p:sp>
        <p:nvSpPr>
          <p:cNvPr id="4" name="2 Subtítulo"/>
          <p:cNvSpPr txBox="1">
            <a:spLocks/>
          </p:cNvSpPr>
          <p:nvPr/>
        </p:nvSpPr>
        <p:spPr>
          <a:xfrm>
            <a:off x="539552" y="2132856"/>
            <a:ext cx="7704856" cy="2115616"/>
          </a:xfrm>
          <a:prstGeom prst="rect">
            <a:avLst/>
          </a:prstGeom>
        </p:spPr>
        <p:txBody>
          <a:bodyPr vert="horz" lIns="91440" tIns="45720" rIns="91440" bIns="45720" rtlCol="0">
            <a:noAutofit/>
          </a:bodyPr>
          <a:lstStyle/>
          <a:p>
            <a:pPr marL="342900" lvl="0" indent="-342900">
              <a:spcBef>
                <a:spcPct val="20000"/>
              </a:spcBef>
            </a:pPr>
            <a:r>
              <a:rPr kumimoji="0" lang="es-CO" sz="2000" b="0" i="1" u="none" strike="noStrike" kern="1200" cap="none" spc="0" normalizeH="0" baseline="0" noProof="0" dirty="0">
                <a:ln>
                  <a:noFill/>
                </a:ln>
                <a:solidFill>
                  <a:schemeClr val="tx1"/>
                </a:solidFill>
                <a:effectLst/>
                <a:uLnTx/>
                <a:uFillTx/>
                <a:latin typeface="+mn-lt"/>
                <a:ea typeface="+mn-ea"/>
                <a:cs typeface="+mn-cs"/>
              </a:rPr>
              <a:t>Las brechas que hoy nos separan de un sistema de transporte</a:t>
            </a:r>
            <a:r>
              <a:rPr kumimoji="0" lang="es-CO" sz="2000" b="0" i="1" u="none" strike="noStrike" kern="1200" cap="none" spc="0" normalizeH="0" noProof="0" dirty="0">
                <a:ln>
                  <a:noFill/>
                </a:ln>
                <a:solidFill>
                  <a:schemeClr val="tx1"/>
                </a:solidFill>
                <a:effectLst/>
                <a:uLnTx/>
                <a:uFillTx/>
                <a:latin typeface="+mn-lt"/>
                <a:ea typeface="+mn-ea"/>
                <a:cs typeface="+mn-cs"/>
              </a:rPr>
              <a:t> </a:t>
            </a:r>
            <a:r>
              <a:rPr kumimoji="0" lang="es-CO" sz="2000" b="0" i="1" u="none" strike="noStrike" kern="1200" cap="none" spc="0" normalizeH="0" baseline="0" noProof="0" dirty="0">
                <a:ln>
                  <a:noFill/>
                </a:ln>
                <a:solidFill>
                  <a:schemeClr val="tx1"/>
                </a:solidFill>
                <a:effectLst/>
                <a:uLnTx/>
                <a:uFillTx/>
                <a:latin typeface="+mn-lt"/>
                <a:ea typeface="+mn-ea"/>
                <a:cs typeface="+mn-cs"/>
              </a:rPr>
              <a:t>competitivo para Colombia y Sur América se aprecian visualmente en estos mapas, que muestran el contraste entre las redes de transporte carretero ,</a:t>
            </a:r>
            <a:r>
              <a:rPr kumimoji="0" lang="es-CO" sz="2000" b="0" i="1" u="none" strike="noStrike" kern="1200" cap="none" spc="0" normalizeH="0" noProof="0" dirty="0">
                <a:ln>
                  <a:noFill/>
                </a:ln>
                <a:solidFill>
                  <a:schemeClr val="tx1"/>
                </a:solidFill>
                <a:effectLst/>
                <a:uLnTx/>
                <a:uFillTx/>
                <a:latin typeface="+mn-lt"/>
                <a:ea typeface="+mn-ea"/>
                <a:cs typeface="+mn-cs"/>
              </a:rPr>
              <a:t> </a:t>
            </a:r>
            <a:r>
              <a:rPr kumimoji="0" lang="es-CO" sz="2000" b="0" i="1" u="none" strike="noStrike" kern="1200" cap="none" spc="0" normalizeH="0" baseline="0" noProof="0" dirty="0">
                <a:ln>
                  <a:noFill/>
                </a:ln>
                <a:solidFill>
                  <a:schemeClr val="tx1"/>
                </a:solidFill>
                <a:effectLst/>
                <a:uLnTx/>
                <a:uFillTx/>
                <a:latin typeface="+mn-lt"/>
                <a:ea typeface="+mn-ea"/>
                <a:cs typeface="+mn-cs"/>
              </a:rPr>
              <a:t>ferroviario y</a:t>
            </a:r>
            <a:r>
              <a:rPr lang="es-CO" sz="2000" i="1" dirty="0"/>
              <a:t> fluvial </a:t>
            </a:r>
            <a:r>
              <a:rPr kumimoji="0" lang="es-CO" sz="2000" b="0" i="1" u="none" strike="noStrike" kern="1200" cap="none" spc="0" normalizeH="0" baseline="0" noProof="0" dirty="0">
                <a:ln>
                  <a:noFill/>
                </a:ln>
                <a:solidFill>
                  <a:schemeClr val="tx1"/>
                </a:solidFill>
                <a:effectLst/>
                <a:uLnTx/>
                <a:uFillTx/>
                <a:latin typeface="+mn-lt"/>
                <a:ea typeface="+mn-ea"/>
                <a:cs typeface="+mn-cs"/>
              </a:rPr>
              <a:t>entre Norteamérica y Sur América.</a:t>
            </a:r>
            <a:endParaRPr kumimoji="0" lang="es-E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4 Rectángulo"/>
          <p:cNvSpPr/>
          <p:nvPr/>
        </p:nvSpPr>
        <p:spPr>
          <a:xfrm>
            <a:off x="0" y="4437112"/>
            <a:ext cx="9144000" cy="242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772816"/>
            <a:ext cx="7704856" cy="2115616"/>
          </a:xfrm>
        </p:spPr>
        <p:txBody>
          <a:bodyPr>
            <a:noAutofit/>
          </a:bodyPr>
          <a:lstStyle/>
          <a:p>
            <a:pPr algn="l"/>
            <a:r>
              <a:rPr lang="es-CO" sz="2000" i="1" dirty="0"/>
              <a:t>E.E.U.U tiene 20 veces mas carreteras pavimentadas que todo Sur América.</a:t>
            </a:r>
            <a:endParaRPr lang="es-ES" sz="2000" i="1" dirty="0"/>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ctrTitle"/>
          </p:nvPr>
        </p:nvSpPr>
        <p:spPr>
          <a:xfrm>
            <a:off x="251520" y="620688"/>
            <a:ext cx="8352928" cy="648072"/>
          </a:xfrm>
        </p:spPr>
        <p:txBody>
          <a:bodyPr>
            <a:normAutofit/>
          </a:bodyPr>
          <a:lstStyle/>
          <a:p>
            <a:r>
              <a:rPr lang="es-CO" sz="3600" dirty="0"/>
              <a:t>DESARROLLO CARRETERO</a:t>
            </a:r>
            <a:endParaRPr lang="es-ES" sz="3600" dirty="0"/>
          </a:p>
        </p:txBody>
      </p:sp>
      <p:sp>
        <p:nvSpPr>
          <p:cNvPr id="8"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11" name="Picture 2" descr="C:\Users\chotepc\Desktop\Referencias presentacion\047_preview47.jpg"/>
          <p:cNvPicPr>
            <a:picLocks noChangeAspect="1" noChangeArrowheads="1"/>
          </p:cNvPicPr>
          <p:nvPr/>
        </p:nvPicPr>
        <p:blipFill>
          <a:blip r:embed="rId2" cstate="print"/>
          <a:srcRect/>
          <a:stretch>
            <a:fillRect/>
          </a:stretch>
        </p:blipFill>
        <p:spPr bwMode="auto">
          <a:xfrm>
            <a:off x="4572000" y="7245424"/>
            <a:ext cx="4808752" cy="2703587"/>
          </a:xfrm>
          <a:prstGeom prst="rect">
            <a:avLst/>
          </a:prstGeom>
          <a:noFill/>
        </p:spPr>
      </p:pic>
      <p:pic>
        <p:nvPicPr>
          <p:cNvPr id="3075" name="Picture 3" descr="C:\Users\chotepc\Desktop\Referencias presentacion\aSlide1 (68).JPG"/>
          <p:cNvPicPr>
            <a:picLocks noChangeAspect="1" noChangeArrowheads="1"/>
          </p:cNvPicPr>
          <p:nvPr/>
        </p:nvPicPr>
        <p:blipFill>
          <a:blip r:embed="rId3" cstate="print"/>
          <a:srcRect/>
          <a:stretch>
            <a:fillRect/>
          </a:stretch>
        </p:blipFill>
        <p:spPr bwMode="auto">
          <a:xfrm>
            <a:off x="7772400" y="8829600"/>
            <a:ext cx="2743200" cy="1543050"/>
          </a:xfrm>
          <a:prstGeom prst="rect">
            <a:avLst/>
          </a:prstGeom>
          <a:noFill/>
        </p:spPr>
      </p:pic>
      <p:pic>
        <p:nvPicPr>
          <p:cNvPr id="3076" name="Picture 4" descr="C:\Users\chotepc\Desktop\Videos IFSA DVD Viaje Natibo y R Putumayo\carreteras.jpg"/>
          <p:cNvPicPr>
            <a:picLocks noChangeAspect="1" noChangeArrowheads="1"/>
          </p:cNvPicPr>
          <p:nvPr/>
        </p:nvPicPr>
        <p:blipFill>
          <a:blip r:embed="rId4" cstate="print"/>
          <a:srcRect/>
          <a:stretch>
            <a:fillRect/>
          </a:stretch>
        </p:blipFill>
        <p:spPr bwMode="auto">
          <a:xfrm>
            <a:off x="2555776" y="5157192"/>
            <a:ext cx="6257925" cy="1504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772816"/>
            <a:ext cx="7704856" cy="2115616"/>
          </a:xfrm>
        </p:spPr>
        <p:txBody>
          <a:bodyPr>
            <a:noAutofit/>
          </a:bodyPr>
          <a:lstStyle/>
          <a:p>
            <a:pPr algn="l"/>
            <a:r>
              <a:rPr lang="es-CO" sz="2000" i="1" dirty="0"/>
              <a:t>Buscar el sistema </a:t>
            </a:r>
            <a:r>
              <a:rPr lang="es-CO" sz="2000" i="1" dirty="0" err="1"/>
              <a:t>ferreo</a:t>
            </a:r>
            <a:r>
              <a:rPr lang="es-CO" sz="2000" i="1" dirty="0"/>
              <a:t> de cada </a:t>
            </a:r>
            <a:r>
              <a:rPr lang="es-CO" sz="2000" i="1" dirty="0" err="1"/>
              <a:t>pais</a:t>
            </a:r>
            <a:r>
              <a:rPr lang="es-CO" sz="2000" i="1" dirty="0"/>
              <a:t> sur americano y unirlo con el mapa de toda </a:t>
            </a:r>
            <a:r>
              <a:rPr lang="es-CO" sz="2000" i="1" dirty="0" err="1"/>
              <a:t>america</a:t>
            </a:r>
            <a:r>
              <a:rPr lang="es-CO" sz="2000" i="1" dirty="0"/>
              <a:t>.</a:t>
            </a:r>
            <a:endParaRPr lang="es-ES" sz="2000" i="1" dirty="0"/>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ctrTitle"/>
          </p:nvPr>
        </p:nvSpPr>
        <p:spPr>
          <a:xfrm>
            <a:off x="251520" y="620688"/>
            <a:ext cx="8352928" cy="648072"/>
          </a:xfrm>
        </p:spPr>
        <p:txBody>
          <a:bodyPr>
            <a:normAutofit/>
          </a:bodyPr>
          <a:lstStyle/>
          <a:p>
            <a:r>
              <a:rPr lang="es-CO" sz="3600" dirty="0"/>
              <a:t>DESARROLLO FÉRREO</a:t>
            </a:r>
            <a:endParaRPr lang="es-ES" sz="3600" dirty="0"/>
          </a:p>
        </p:txBody>
      </p:sp>
      <p:pic>
        <p:nvPicPr>
          <p:cNvPr id="3074" name="Picture 2" descr="C:\Users\chotepc\Desktop\Referencias presentacion\047_preview47.jpg"/>
          <p:cNvPicPr>
            <a:picLocks noChangeAspect="1" noChangeArrowheads="1"/>
          </p:cNvPicPr>
          <p:nvPr/>
        </p:nvPicPr>
        <p:blipFill>
          <a:blip r:embed="rId2" cstate="print"/>
          <a:srcRect/>
          <a:stretch>
            <a:fillRect/>
          </a:stretch>
        </p:blipFill>
        <p:spPr bwMode="auto">
          <a:xfrm>
            <a:off x="4572000" y="7245424"/>
            <a:ext cx="4808752" cy="2703587"/>
          </a:xfrm>
          <a:prstGeom prst="rect">
            <a:avLst/>
          </a:prstGeom>
          <a:noFill/>
        </p:spPr>
      </p:pic>
      <p:sp>
        <p:nvSpPr>
          <p:cNvPr id="8"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11" name="Picture 3" descr="C:\Users\chotepc\Desktop\Referencias presentacion\aSlide1 (68).JPG"/>
          <p:cNvPicPr>
            <a:picLocks noChangeAspect="1" noChangeArrowheads="1"/>
          </p:cNvPicPr>
          <p:nvPr/>
        </p:nvPicPr>
        <p:blipFill>
          <a:blip r:embed="rId3" cstate="print"/>
          <a:srcRect/>
          <a:stretch>
            <a:fillRect/>
          </a:stretch>
        </p:blipFill>
        <p:spPr bwMode="auto">
          <a:xfrm>
            <a:off x="7772400" y="8829600"/>
            <a:ext cx="2743200" cy="1543050"/>
          </a:xfrm>
          <a:prstGeom prst="rect">
            <a:avLst/>
          </a:prstGeom>
          <a:noFill/>
        </p:spPr>
      </p:pic>
      <p:pic>
        <p:nvPicPr>
          <p:cNvPr id="7169" name="Picture 1" descr="C:\Users\chotepc\Desktop\Videos IFSA DVD Viaje Natibo y R Putumayo\ferreo.png"/>
          <p:cNvPicPr>
            <a:picLocks noChangeAspect="1" noChangeArrowheads="1"/>
          </p:cNvPicPr>
          <p:nvPr/>
        </p:nvPicPr>
        <p:blipFill>
          <a:blip r:embed="rId4" cstate="print"/>
          <a:srcRect/>
          <a:stretch>
            <a:fillRect/>
          </a:stretch>
        </p:blipFill>
        <p:spPr bwMode="auto">
          <a:xfrm>
            <a:off x="2627784" y="5085184"/>
            <a:ext cx="6316663" cy="15716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1772816"/>
            <a:ext cx="3888432" cy="2115616"/>
          </a:xfrm>
        </p:spPr>
        <p:txBody>
          <a:bodyPr>
            <a:noAutofit/>
          </a:bodyPr>
          <a:lstStyle/>
          <a:p>
            <a:pPr algn="l"/>
            <a:r>
              <a:rPr lang="es-CO" sz="2000" i="1" dirty="0"/>
              <a:t>Hemos visto como Norteamérica posee una gran red de vías carreteras y ferroviarias, que van de océano a océano atravesando el País. Frente a esto, mostramos como Sur América posee una red fluvial capaz de competir con las infraestructuras norteamericanas una vez integre sus principales ríos y los adecúe para el trasporte, el regadío y la generación eléctrica.</a:t>
            </a:r>
            <a:endParaRPr lang="es-ES" sz="2000" i="1" dirty="0"/>
          </a:p>
        </p:txBody>
      </p:sp>
      <p:cxnSp>
        <p:nvCxnSpPr>
          <p:cNvPr id="9" name="8 Conector recto de flecha"/>
          <p:cNvCxnSpPr/>
          <p:nvPr/>
        </p:nvCxnSpPr>
        <p:spPr>
          <a:xfrm flipH="1">
            <a:off x="3707904" y="854156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ctrTitle"/>
          </p:nvPr>
        </p:nvSpPr>
        <p:spPr>
          <a:xfrm>
            <a:off x="251520" y="620688"/>
            <a:ext cx="8352928" cy="648072"/>
          </a:xfrm>
        </p:spPr>
        <p:txBody>
          <a:bodyPr>
            <a:normAutofit/>
          </a:bodyPr>
          <a:lstStyle/>
          <a:p>
            <a:r>
              <a:rPr lang="es-CO" sz="3600" dirty="0"/>
              <a:t>DESARROLLO FLUVIAL</a:t>
            </a:r>
            <a:endParaRPr lang="es-ES" sz="3600" dirty="0"/>
          </a:p>
        </p:txBody>
      </p:sp>
      <p:pic>
        <p:nvPicPr>
          <p:cNvPr id="3074" name="Picture 2" descr="C:\Users\chotepc\Desktop\Referencias presentacion\047_preview47.jpg"/>
          <p:cNvPicPr>
            <a:picLocks noChangeAspect="1" noChangeArrowheads="1"/>
          </p:cNvPicPr>
          <p:nvPr/>
        </p:nvPicPr>
        <p:blipFill>
          <a:blip r:embed="rId2" cstate="print"/>
          <a:srcRect/>
          <a:stretch>
            <a:fillRect/>
          </a:stretch>
        </p:blipFill>
        <p:spPr bwMode="auto">
          <a:xfrm>
            <a:off x="4572000" y="7245424"/>
            <a:ext cx="4808752" cy="2703587"/>
          </a:xfrm>
          <a:prstGeom prst="rect">
            <a:avLst/>
          </a:prstGeom>
          <a:noFill/>
        </p:spPr>
      </p:pic>
      <p:sp>
        <p:nvSpPr>
          <p:cNvPr id="8" name="1 Título"/>
          <p:cNvSpPr txBox="1">
            <a:spLocks/>
          </p:cNvSpPr>
          <p:nvPr/>
        </p:nvSpPr>
        <p:spPr>
          <a:xfrm>
            <a:off x="0" y="7821488"/>
            <a:ext cx="3563888" cy="151216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CO" sz="2000" b="0" i="0" u="none" strike="noStrike" kern="1200" cap="none" spc="0" normalizeH="0" baseline="0" noProof="0" dirty="0">
                <a:ln>
                  <a:noFill/>
                </a:ln>
                <a:effectLst/>
                <a:uLnTx/>
                <a:uFillTx/>
                <a:latin typeface="+mj-lt"/>
                <a:ea typeface="+mj-ea"/>
                <a:cs typeface="+mj-cs"/>
              </a:rPr>
              <a:t>Referencia visual. </a:t>
            </a:r>
          </a:p>
        </p:txBody>
      </p:sp>
      <p:pic>
        <p:nvPicPr>
          <p:cNvPr id="7" name="Picture 3" descr="C:\Users\chotepc\Desktop\Referencias presentacion\aSlide1 (68).JPG"/>
          <p:cNvPicPr>
            <a:picLocks noChangeAspect="1" noChangeArrowheads="1"/>
          </p:cNvPicPr>
          <p:nvPr/>
        </p:nvPicPr>
        <p:blipFill>
          <a:blip r:embed="rId3" cstate="print"/>
          <a:srcRect/>
          <a:stretch>
            <a:fillRect/>
          </a:stretch>
        </p:blipFill>
        <p:spPr bwMode="auto">
          <a:xfrm>
            <a:off x="7772400" y="8829600"/>
            <a:ext cx="2743200" cy="1543050"/>
          </a:xfrm>
          <a:prstGeom prst="rect">
            <a:avLst/>
          </a:prstGeom>
          <a:noFill/>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309"/>
          <a:stretch/>
        </p:blipFill>
        <p:spPr bwMode="auto">
          <a:xfrm>
            <a:off x="4644008" y="1591559"/>
            <a:ext cx="372275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 name="Picture 1" descr="C:\Users\chotepc\Desktop\Videos IFSA DVD Viaje Natibo y R Putumayo\fluvial.png"/>
          <p:cNvPicPr>
            <a:picLocks noChangeAspect="1" noChangeArrowheads="1"/>
          </p:cNvPicPr>
          <p:nvPr/>
        </p:nvPicPr>
        <p:blipFill>
          <a:blip r:embed="rId5" cstate="print"/>
          <a:srcRect/>
          <a:stretch>
            <a:fillRect/>
          </a:stretch>
        </p:blipFill>
        <p:spPr bwMode="auto">
          <a:xfrm>
            <a:off x="2627784" y="5157192"/>
            <a:ext cx="6240462" cy="148590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1736</Words>
  <Application>Microsoft Office PowerPoint</Application>
  <PresentationFormat>Presentación en pantalla (4:3)</PresentationFormat>
  <Paragraphs>136</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Bodoni MT Condensed</vt:lpstr>
      <vt:lpstr>Calibri</vt:lpstr>
      <vt:lpstr>inherit</vt:lpstr>
      <vt:lpstr>Trebuchet MS</vt:lpstr>
      <vt:lpstr>Tema de Office</vt:lpstr>
      <vt:lpstr>INTEGRACIÓN FLUVIAL DE SUR AMÉRICA (IFSA)</vt:lpstr>
      <vt:lpstr>Presentación de PowerPoint</vt:lpstr>
      <vt:lpstr>Presentación de PowerPoint</vt:lpstr>
      <vt:lpstr>POBLACIÓN SUR AMERICANA</vt:lpstr>
      <vt:lpstr>ECONOMÍA</vt:lpstr>
      <vt:lpstr>INFRAESTRUCTURA</vt:lpstr>
      <vt:lpstr>DESARROLLO CARRETERO</vt:lpstr>
      <vt:lpstr>DESARROLLO FÉRREO</vt:lpstr>
      <vt:lpstr>DESARROLLO FLUVIAL</vt:lpstr>
      <vt:lpstr>Presentación de PowerPoint</vt:lpstr>
      <vt:lpstr>Presentación de PowerPoint</vt:lpstr>
      <vt:lpstr>PORCENTAJES DE INVERSION</vt:lpstr>
      <vt:lpstr>ACUERDOS COMERCIALES</vt:lpstr>
      <vt:lpstr>ZONAS DE LIBRE COMERCIO</vt:lpstr>
      <vt:lpstr>Presentación de PowerPoint</vt:lpstr>
      <vt:lpstr>VENTAJAS COMPETITIVAS DE SUR AMÉRICA</vt:lpstr>
      <vt:lpstr>Por las razones anteriores:</vt:lpstr>
      <vt:lpstr>OBJETIVO GENERAL</vt:lpstr>
      <vt:lpstr>OBJETIVOS ESPECÍFICOS</vt:lpstr>
      <vt:lpstr>¿EN QUÉ CONSISTE EL PROYECTO IFSA?</vt:lpstr>
      <vt:lpstr>CORREDORES MULTIMODALES DEL PROYECTO IFSA</vt:lpstr>
      <vt:lpstr>CORREDOR ORINOCO-META-PACÍFICO</vt:lpstr>
      <vt:lpstr>CORREDOR  AMAZONAS-PUTUMAYO-PACÍFICO</vt:lpstr>
      <vt:lpstr>Recorrido Internacional Belém do Pará – Tarapacá (Fluvial)</vt:lpstr>
      <vt:lpstr>Presentación de PowerPoint</vt:lpstr>
      <vt:lpstr>MODO FLUVIAL</vt:lpstr>
      <vt:lpstr>MODO CARRETERO</vt:lpstr>
      <vt:lpstr>MODO FÉRREO</vt:lpstr>
      <vt:lpstr>MODO MARÍTIMO</vt:lpstr>
      <vt:lpstr>INVERSION DEL PROYECTO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INTEGRACIÓN FLUVIAL DE SUR AMÉRICA (IFSA)</dc:title>
  <dc:creator>chotepc</dc:creator>
  <cp:lastModifiedBy>Helena Baraya de Ospina</cp:lastModifiedBy>
  <cp:revision>32</cp:revision>
  <cp:lastPrinted>2014-10-29T14:57:19Z</cp:lastPrinted>
  <dcterms:created xsi:type="dcterms:W3CDTF">2014-10-27T01:24:50Z</dcterms:created>
  <dcterms:modified xsi:type="dcterms:W3CDTF">2021-06-27T20:46:21Z</dcterms:modified>
</cp:coreProperties>
</file>